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84" r:id="rId2"/>
    <p:sldId id="258" r:id="rId3"/>
    <p:sldId id="266" r:id="rId4"/>
    <p:sldId id="267" r:id="rId5"/>
    <p:sldId id="285" r:id="rId6"/>
    <p:sldId id="274" r:id="rId7"/>
    <p:sldId id="288" r:id="rId8"/>
    <p:sldId id="272" r:id="rId9"/>
    <p:sldId id="289" r:id="rId10"/>
    <p:sldId id="273" r:id="rId11"/>
    <p:sldId id="279" r:id="rId12"/>
    <p:sldId id="281" r:id="rId13"/>
    <p:sldId id="282" r:id="rId14"/>
    <p:sldId id="287" r:id="rId15"/>
    <p:sldId id="286" r:id="rId16"/>
    <p:sldId id="256" r:id="rId17"/>
    <p:sldId id="257" r:id="rId18"/>
    <p:sldId id="290" r:id="rId19"/>
    <p:sldId id="259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29" autoAdjust="0"/>
    <p:restoredTop sz="76280" autoAdjust="0"/>
  </p:normalViewPr>
  <p:slideViewPr>
    <p:cSldViewPr snapToGrid="0" snapToObjects="1">
      <p:cViewPr>
        <p:scale>
          <a:sx n="71" d="100"/>
          <a:sy n="71" d="100"/>
        </p:scale>
        <p:origin x="-1824" y="-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CD93DB-5C5F-9B4E-A14C-81186E23BC0E}" type="datetimeFigureOut">
              <a:rPr lang="en-US" smtClean="0"/>
              <a:pPr/>
              <a:t>4/4/2012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36A3E8-BF52-C247-9753-F16C0B200F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838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are delivering: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UI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Video Control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Logging</a:t>
            </a:r>
            <a:r>
              <a:rPr lang="en-US" baseline="0" dirty="0" smtClean="0"/>
              <a:t> Script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Headset Suggestions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6A3E8-BF52-C247-9753-F16C0B200FA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826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1FEAC-404A-47EE-957C-126832AE0C35}" type="datetime1">
              <a:rPr lang="en-US" smtClean="0"/>
              <a:t>4/4/2012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85500" y="6324600"/>
            <a:ext cx="870010" cy="562897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fld id="{4A822907-8A9D-4F6B-98F6-913902AD56B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66E1A820-5BDB-4681-A170-AD66B16B9B9B}" type="datetime1">
              <a:rPr lang="en-US" smtClean="0"/>
              <a:t>4/4/2012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D87E4-6C18-466B-A00C-CCE83AAB87C5}" type="datetime1">
              <a:rPr lang="en-US" smtClean="0"/>
              <a:t>4/4/2012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A34899C2-80E5-4A04-8C10-E27DF3D363E1}" type="datetime1">
              <a:rPr lang="en-US" smtClean="0"/>
              <a:t>4/4/2012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A5BDBAF5-5EE9-42AF-90A6-3184EEC33737}" type="datetime1">
              <a:rPr lang="en-US" smtClean="0"/>
              <a:t>4/4/2012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B7C76-1E14-46D0-A4C6-1E13F66E1F33}" type="datetime1">
              <a:rPr lang="en-US" smtClean="0"/>
              <a:t>4/4/2012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C0BC5-B0FA-4BBE-846F-9274865AC8AC}" type="datetime1">
              <a:rPr lang="en-US" smtClean="0"/>
              <a:t>4/4/2012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A6E23-870D-4076-B412-ABA88F5CA58E}" type="datetime1">
              <a:rPr lang="en-US" smtClean="0"/>
              <a:t>4/4/2012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F73E-247E-4359-9145-721D7D9F5961}" type="datetime1">
              <a:rPr lang="en-US" smtClean="0"/>
              <a:t>4/4/2012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504A-23C9-4174-821B-A6E00B10DC72}" type="datetime1">
              <a:rPr lang="en-US" smtClean="0"/>
              <a:t>4/4/2012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AA558235-DC56-4E1E-9388-CB7A00B8ECCF}" type="datetime1">
              <a:rPr lang="en-US" smtClean="0"/>
              <a:t>4/4/2012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DCC5464A-CFEE-41CE-A80A-7F512EC12F27}" type="datetime1">
              <a:rPr lang="en-US" smtClean="0"/>
              <a:t>4/4/2012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DD5AC-BC6E-4B68-AA28-99B98A917EB7}" type="datetime1">
              <a:rPr lang="en-US" smtClean="0"/>
              <a:t>4/4/2012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FE91D-F4BE-40BC-BE70-2C58641E6828}" type="datetime1">
              <a:rPr lang="en-US" smtClean="0"/>
              <a:t>4/4/2012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D3DB9D14-5FED-4E2D-80D6-B38DFC2A6BC6}" type="datetime1">
              <a:rPr lang="en-US" smtClean="0"/>
              <a:t>4/4/2012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blipFill>
            <a:blip r:embed="rId17"/>
            <a:srcRect/>
            <a:stretch>
              <a:fillRect t="-17940" b="-824392"/>
            </a:stretch>
          </a:blip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E011070-D3CF-4B1C-94CD-FAC5C382347D}" type="datetime1">
              <a:rPr lang="en-US" smtClean="0"/>
              <a:t>4/4/2012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7" Type="http://schemas.openxmlformats.org/officeDocument/2006/relationships/image" Target="../media/image9.png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Augmented Reality Innovations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Changing the learning environment for the deaf.</a:t>
            </a:r>
          </a:p>
          <a:p>
            <a:pPr>
              <a:lnSpc>
                <a:spcPct val="5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5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5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5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5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5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5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50000"/>
              </a:lnSpc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err="1" smtClean="0"/>
              <a:t>Lehi</a:t>
            </a:r>
            <a:r>
              <a:rPr lang="en-US" dirty="0" smtClean="0"/>
              <a:t> </a:t>
            </a:r>
            <a:r>
              <a:rPr lang="en-US" dirty="0" err="1" smtClean="0"/>
              <a:t>Alcantara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Michael Hughes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Kellie Kercher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Ian McGuire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Owen Riley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Meagan Steele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12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4160" y="2446171"/>
            <a:ext cx="7610476" cy="3670767"/>
          </a:xfrm>
        </p:spPr>
        <p:txBody>
          <a:bodyPr/>
          <a:lstStyle/>
          <a:p>
            <a:r>
              <a:rPr lang="en-US" dirty="0" smtClean="0"/>
              <a:t>Many Control Variables for the Interpreter Video</a:t>
            </a:r>
          </a:p>
          <a:p>
            <a:pPr lvl="1"/>
            <a:r>
              <a:rPr lang="en-US" dirty="0" smtClean="0"/>
              <a:t>Brightness</a:t>
            </a:r>
          </a:p>
          <a:p>
            <a:pPr lvl="1"/>
            <a:r>
              <a:rPr lang="en-US" dirty="0" smtClean="0"/>
              <a:t>Location</a:t>
            </a:r>
          </a:p>
          <a:p>
            <a:pPr lvl="1"/>
            <a:r>
              <a:rPr lang="en-US" dirty="0" smtClean="0"/>
              <a:t>Size</a:t>
            </a:r>
          </a:p>
          <a:p>
            <a:pPr lvl="1"/>
            <a:r>
              <a:rPr lang="en-US" dirty="0" smtClean="0"/>
              <a:t>Transparency</a:t>
            </a:r>
          </a:p>
          <a:p>
            <a:r>
              <a:rPr lang="en-US" dirty="0" smtClean="0"/>
              <a:t>Develop default settings for the Planetarium</a:t>
            </a:r>
          </a:p>
          <a:p>
            <a:r>
              <a:rPr lang="en-US" dirty="0" smtClean="0"/>
              <a:t>API to be used for further software development</a:t>
            </a:r>
          </a:p>
          <a:p>
            <a:pPr lvl="1"/>
            <a:r>
              <a:rPr lang="en-US" dirty="0" smtClean="0"/>
              <a:t>Open Framework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and Video Manipulation?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15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02791" y="3794832"/>
            <a:ext cx="2925751" cy="280140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48" y="2381121"/>
            <a:ext cx="7610476" cy="3670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DirectX/Microsoft Media Foundation selected</a:t>
            </a:r>
          </a:p>
          <a:p>
            <a:r>
              <a:rPr lang="en-US" dirty="0" smtClean="0"/>
              <a:t>Proven reliability and support</a:t>
            </a:r>
          </a:p>
          <a:p>
            <a:r>
              <a:rPr lang="en-US" dirty="0" smtClean="0"/>
              <a:t>Developed and maintained by Microsoft</a:t>
            </a:r>
          </a:p>
          <a:p>
            <a:r>
              <a:rPr lang="en-US" dirty="0" smtClean="0"/>
              <a:t>Capabilities for simple video transformations</a:t>
            </a:r>
          </a:p>
          <a:p>
            <a:r>
              <a:rPr lang="en-US" dirty="0" smtClean="0"/>
              <a:t>Easy implementation on Windows Platform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MFPlayer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65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Logging Script?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133" y="2446170"/>
            <a:ext cx="7610476" cy="3670767"/>
          </a:xfrm>
        </p:spPr>
        <p:txBody>
          <a:bodyPr>
            <a:normAutofit/>
          </a:bodyPr>
          <a:lstStyle/>
          <a:p>
            <a:r>
              <a:rPr lang="en-US" dirty="0" smtClean="0"/>
              <a:t>Logging every settings modifications users make in testing phase.</a:t>
            </a:r>
          </a:p>
          <a:p>
            <a:r>
              <a:rPr lang="en-US" dirty="0" smtClean="0"/>
              <a:t>Save it to a file.</a:t>
            </a:r>
          </a:p>
          <a:p>
            <a:r>
              <a:rPr lang="en-US" dirty="0" smtClean="0"/>
              <a:t>Subject naming convention.</a:t>
            </a:r>
          </a:p>
          <a:p>
            <a:r>
              <a:rPr lang="en-US" dirty="0" smtClean="0"/>
              <a:t>CSV format.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8154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/>
          <a:lstStyle/>
          <a:p>
            <a:r>
              <a:rPr lang="en-US" dirty="0" err="1" smtClean="0"/>
              <a:t>MFPlayer</a:t>
            </a:r>
            <a:r>
              <a:rPr lang="en-US" dirty="0" smtClean="0"/>
              <a:t>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47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</a:p>
          <a:p>
            <a:r>
              <a:rPr lang="en-US" dirty="0" smtClean="0"/>
              <a:t>Parent Program to start 2 </a:t>
            </a:r>
            <a:r>
              <a:rPr lang="en-US" dirty="0" err="1" smtClean="0"/>
              <a:t>MFPlayers</a:t>
            </a:r>
            <a:endParaRPr lang="en-US" dirty="0" smtClean="0"/>
          </a:p>
          <a:p>
            <a:r>
              <a:rPr lang="en-US" dirty="0" smtClean="0"/>
              <a:t>User Controls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313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Reactions to Prototype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Focus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588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488940"/>
            <a:ext cx="8913813" cy="914400"/>
          </a:xfrm>
        </p:spPr>
        <p:txBody>
          <a:bodyPr/>
          <a:lstStyle/>
          <a:p>
            <a:r>
              <a:rPr lang="en-US" dirty="0" smtClean="0"/>
              <a:t>Schedule (From Gantt Chart)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7346" y="1403340"/>
            <a:ext cx="841898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Accomplished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Research Heads Up Displays – </a:t>
            </a:r>
            <a:r>
              <a:rPr lang="en-US" b="1" dirty="0" smtClean="0"/>
              <a:t>Oct 9</a:t>
            </a:r>
            <a:r>
              <a:rPr lang="en-US" b="1" baseline="30000" dirty="0" smtClean="0"/>
              <a:t>th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Order Headsets – </a:t>
            </a:r>
            <a:r>
              <a:rPr lang="en-US" b="1" dirty="0"/>
              <a:t>Oct </a:t>
            </a:r>
            <a:r>
              <a:rPr lang="en-US" b="1" dirty="0" smtClean="0"/>
              <a:t> 24</a:t>
            </a:r>
            <a:r>
              <a:rPr lang="en-US" b="1" baseline="30000" dirty="0" smtClean="0"/>
              <a:t>th</a:t>
            </a:r>
            <a:r>
              <a:rPr lang="en-US" b="1" dirty="0" smtClean="0"/>
              <a:t>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Obtain Server - </a:t>
            </a:r>
            <a:r>
              <a:rPr lang="en-US" b="1" dirty="0"/>
              <a:t>Nov 4</a:t>
            </a:r>
            <a:r>
              <a:rPr lang="en-US" b="1" baseline="30000" dirty="0"/>
              <a:t>th</a:t>
            </a:r>
            <a:r>
              <a:rPr lang="en-US" b="1" dirty="0"/>
              <a:t> 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Prepare </a:t>
            </a:r>
            <a:r>
              <a:rPr lang="en-US" dirty="0"/>
              <a:t>UI Video – </a:t>
            </a:r>
            <a:r>
              <a:rPr lang="en-US" b="1" dirty="0" smtClean="0"/>
              <a:t>Nov 11</a:t>
            </a:r>
            <a:r>
              <a:rPr lang="en-US" b="1" baseline="30000" dirty="0" smtClean="0"/>
              <a:t>th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Obtained ASL Test Film– </a:t>
            </a:r>
            <a:r>
              <a:rPr lang="en-US" b="1" dirty="0" smtClean="0"/>
              <a:t>Nov 11</a:t>
            </a:r>
            <a:r>
              <a:rPr lang="en-US" b="1" baseline="30000" dirty="0" smtClean="0"/>
              <a:t>th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Select Development Platform – </a:t>
            </a:r>
            <a:r>
              <a:rPr lang="en-US" b="1" dirty="0" smtClean="0"/>
              <a:t>Nov 14</a:t>
            </a:r>
            <a:r>
              <a:rPr lang="en-US" b="1" baseline="30000" dirty="0" smtClean="0"/>
              <a:t>th</a:t>
            </a:r>
            <a:r>
              <a:rPr lang="en-US" b="1" dirty="0" smtClean="0"/>
              <a:t>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 Install test API software – </a:t>
            </a:r>
            <a:r>
              <a:rPr lang="en-US" b="1" dirty="0" smtClean="0"/>
              <a:t>Nov 22</a:t>
            </a:r>
            <a:r>
              <a:rPr lang="en-US" b="1" baseline="30000" dirty="0" smtClean="0"/>
              <a:t>nd</a:t>
            </a:r>
            <a:r>
              <a:rPr lang="en-US" b="1" dirty="0" smtClean="0"/>
              <a:t> </a:t>
            </a:r>
          </a:p>
          <a:p>
            <a:pPr marL="800100" lvl="1" indent="-342900">
              <a:buFont typeface="+mj-lt"/>
              <a:buAutoNum type="arabicPeriod" startAt="8"/>
            </a:pPr>
            <a:r>
              <a:rPr lang="en-US" dirty="0" smtClean="0"/>
              <a:t>Headsets Expected – </a:t>
            </a:r>
            <a:r>
              <a:rPr lang="en-US" b="1" dirty="0"/>
              <a:t>Dec 5</a:t>
            </a:r>
            <a:r>
              <a:rPr lang="en-US" b="1" baseline="30000" dirty="0"/>
              <a:t>th</a:t>
            </a:r>
            <a:r>
              <a:rPr lang="en-US" b="1" dirty="0"/>
              <a:t> </a:t>
            </a:r>
            <a:endParaRPr lang="en-US" b="1" dirty="0" smtClean="0"/>
          </a:p>
          <a:p>
            <a:pPr marL="800100" lvl="1" indent="-342900">
              <a:buFont typeface="+mj-lt"/>
              <a:buAutoNum type="arabicPeriod" startAt="8"/>
            </a:pPr>
            <a:r>
              <a:rPr lang="en-US" dirty="0" smtClean="0"/>
              <a:t>Design UI – </a:t>
            </a:r>
            <a:r>
              <a:rPr lang="en-US" b="1" dirty="0" smtClean="0"/>
              <a:t>Jan 9</a:t>
            </a:r>
            <a:r>
              <a:rPr lang="en-US" b="1" baseline="30000" dirty="0" smtClean="0"/>
              <a:t>th</a:t>
            </a:r>
            <a:r>
              <a:rPr lang="en-US" b="1" dirty="0" smtClean="0"/>
              <a:t> </a:t>
            </a:r>
            <a:endParaRPr lang="en-US" b="1" dirty="0"/>
          </a:p>
          <a:p>
            <a:pPr marL="800100" lvl="1" indent="-342900">
              <a:buFont typeface="+mj-lt"/>
              <a:buAutoNum type="arabicPeriod" startAt="8"/>
            </a:pPr>
            <a:r>
              <a:rPr lang="en-US" dirty="0" smtClean="0"/>
              <a:t>Verify Designs with Customer – </a:t>
            </a:r>
            <a:r>
              <a:rPr lang="en-US" b="1" dirty="0" smtClean="0"/>
              <a:t>Jan 13</a:t>
            </a:r>
            <a:r>
              <a:rPr lang="en-US" b="1" baseline="30000" dirty="0" smtClean="0"/>
              <a:t>th</a:t>
            </a:r>
            <a:r>
              <a:rPr lang="en-US" b="1" dirty="0" smtClean="0"/>
              <a:t> </a:t>
            </a:r>
            <a:endParaRPr lang="en-US" dirty="0" smtClean="0"/>
          </a:p>
          <a:p>
            <a:pPr marL="800100" lvl="1" indent="-342900">
              <a:buFont typeface="+mj-lt"/>
              <a:buAutoNum type="arabicPeriod" startAt="8"/>
            </a:pPr>
            <a:r>
              <a:rPr lang="en-US" dirty="0" smtClean="0"/>
              <a:t>Test </a:t>
            </a:r>
            <a:r>
              <a:rPr lang="en-US" dirty="0"/>
              <a:t>Compatibility of Glasses with Server – </a:t>
            </a:r>
            <a:r>
              <a:rPr lang="en-US" b="1" dirty="0"/>
              <a:t>Feb </a:t>
            </a:r>
            <a:r>
              <a:rPr lang="en-US" b="1" dirty="0" smtClean="0"/>
              <a:t>17</a:t>
            </a:r>
            <a:r>
              <a:rPr lang="en-US" b="1" baseline="30000" dirty="0" smtClean="0"/>
              <a:t>th</a:t>
            </a:r>
            <a:r>
              <a:rPr lang="en-US" b="1" dirty="0" smtClean="0"/>
              <a:t> </a:t>
            </a:r>
          </a:p>
          <a:p>
            <a:pPr marL="800100" lvl="1" indent="-342900">
              <a:buFont typeface="+mj-lt"/>
              <a:buAutoNum type="arabicPeriod" startAt="8"/>
            </a:pPr>
            <a:r>
              <a:rPr lang="en-US" dirty="0" smtClean="0"/>
              <a:t>First Focus Group – </a:t>
            </a:r>
            <a:r>
              <a:rPr lang="en-US" b="1" dirty="0" smtClean="0"/>
              <a:t>Feb 18</a:t>
            </a:r>
            <a:r>
              <a:rPr lang="en-US" b="1" baseline="30000" dirty="0" smtClean="0"/>
              <a:t>th</a:t>
            </a:r>
            <a:r>
              <a:rPr lang="en-US" b="1" dirty="0" smtClean="0"/>
              <a:t> </a:t>
            </a:r>
          </a:p>
          <a:p>
            <a:pPr marL="800100" lvl="1" indent="-342900">
              <a:buFont typeface="+mj-lt"/>
              <a:buAutoNum type="arabicPeriod" startAt="8"/>
            </a:pPr>
            <a:r>
              <a:rPr lang="en-US" dirty="0" smtClean="0"/>
              <a:t>Implement UI Changes – </a:t>
            </a:r>
            <a:r>
              <a:rPr lang="en-US" b="1" dirty="0" smtClean="0"/>
              <a:t>Feb 24</a:t>
            </a:r>
            <a:r>
              <a:rPr lang="en-US" b="1" baseline="30000" dirty="0" smtClean="0"/>
              <a:t>th</a:t>
            </a:r>
            <a:r>
              <a:rPr lang="en-US" b="1" dirty="0" smtClean="0"/>
              <a:t> </a:t>
            </a:r>
          </a:p>
          <a:p>
            <a:pPr marL="800100" lvl="1" indent="-342900">
              <a:buFont typeface="+mj-lt"/>
              <a:buAutoNum type="arabicPeriod" startAt="8"/>
            </a:pPr>
            <a:r>
              <a:rPr lang="en-US" dirty="0"/>
              <a:t>Finalize UI with customer – </a:t>
            </a:r>
            <a:r>
              <a:rPr lang="en-US" b="1" dirty="0"/>
              <a:t>March 17</a:t>
            </a:r>
            <a:r>
              <a:rPr lang="en-US" b="1" baseline="30000" dirty="0"/>
              <a:t>th</a:t>
            </a:r>
            <a:r>
              <a:rPr lang="en-US" b="1" dirty="0"/>
              <a:t> </a:t>
            </a:r>
            <a:endParaRPr lang="en-US" dirty="0" smtClean="0"/>
          </a:p>
          <a:p>
            <a:pPr marL="800100" lvl="1" indent="-342900">
              <a:buFont typeface="+mj-lt"/>
              <a:buAutoNum type="arabicPeriod" startAt="8"/>
            </a:pPr>
            <a:r>
              <a:rPr lang="en-US" dirty="0" smtClean="0"/>
              <a:t>Code and Implement API image controls – </a:t>
            </a:r>
            <a:r>
              <a:rPr lang="en-US" b="1" dirty="0" smtClean="0"/>
              <a:t>March 22</a:t>
            </a:r>
            <a:r>
              <a:rPr lang="en-US" b="1" baseline="30000" dirty="0" smtClean="0"/>
              <a:t>th</a:t>
            </a:r>
            <a:r>
              <a:rPr lang="en-US" b="1" dirty="0" smtClean="0"/>
              <a:t> </a:t>
            </a:r>
          </a:p>
          <a:p>
            <a:pPr marL="800100" lvl="1" indent="-342900">
              <a:buFont typeface="+mj-lt"/>
              <a:buAutoNum type="arabicPeriod" startAt="8"/>
            </a:pPr>
            <a:r>
              <a:rPr lang="en-US" dirty="0" smtClean="0"/>
              <a:t>Second Focus Group– </a:t>
            </a:r>
            <a:r>
              <a:rPr lang="en-US" b="1" dirty="0" smtClean="0"/>
              <a:t>March 24</a:t>
            </a:r>
            <a:r>
              <a:rPr lang="en-US" b="1" baseline="30000" dirty="0" smtClean="0"/>
              <a:t>th</a:t>
            </a:r>
            <a:r>
              <a:rPr lang="en-US" b="1" dirty="0" smtClean="0"/>
              <a:t> </a:t>
            </a:r>
            <a:endParaRPr lang="en-US" dirty="0" smtClean="0"/>
          </a:p>
          <a:p>
            <a:pPr marL="800100" lvl="1" indent="-342900">
              <a:buFont typeface="+mj-lt"/>
              <a:buAutoNum type="arabicPeriod" startAt="8"/>
            </a:pPr>
            <a:r>
              <a:rPr lang="en-US" dirty="0" smtClean="0"/>
              <a:t>Make adjustments to system – </a:t>
            </a:r>
            <a:r>
              <a:rPr lang="en-US" b="1" dirty="0" smtClean="0"/>
              <a:t>April 5</a:t>
            </a:r>
            <a:r>
              <a:rPr lang="en-US" b="1" baseline="30000" dirty="0" smtClean="0"/>
              <a:t>th</a:t>
            </a:r>
            <a:r>
              <a:rPr lang="en-US" b="1" dirty="0" smtClean="0"/>
              <a:t> </a:t>
            </a:r>
          </a:p>
          <a:p>
            <a:pPr marL="800100" lvl="1" indent="-342900">
              <a:buFont typeface="+mj-lt"/>
              <a:buAutoNum type="arabicPeriod" startAt="8"/>
            </a:pPr>
            <a:r>
              <a:rPr lang="en-US" dirty="0" smtClean="0"/>
              <a:t>Train and create documentation for client – </a:t>
            </a:r>
            <a:r>
              <a:rPr lang="en-US" b="1" dirty="0" smtClean="0"/>
              <a:t>April 11</a:t>
            </a:r>
            <a:r>
              <a:rPr lang="en-US" b="1" baseline="30000" dirty="0" smtClean="0"/>
              <a:t>th</a:t>
            </a:r>
            <a:r>
              <a:rPr lang="en-US" b="1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479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Funding and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382" y="2517162"/>
            <a:ext cx="7610476" cy="413111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NSF Funding $14,693 + IAB $240 + Department Funding</a:t>
            </a:r>
          </a:p>
          <a:p>
            <a:pPr lvl="1"/>
            <a:r>
              <a:rPr lang="en-US" dirty="0" smtClean="0"/>
              <a:t>Acquired Resources: </a:t>
            </a:r>
          </a:p>
          <a:p>
            <a:pPr lvl="2"/>
            <a:r>
              <a:rPr lang="en-US" dirty="0" smtClean="0"/>
              <a:t>$3,500 – Headset Display for Testing</a:t>
            </a:r>
          </a:p>
          <a:p>
            <a:pPr lvl="2"/>
            <a:r>
              <a:rPr lang="en-US" dirty="0" smtClean="0"/>
              <a:t>$1,699 – Backup Headset Display</a:t>
            </a:r>
          </a:p>
          <a:p>
            <a:pPr lvl="2"/>
            <a:r>
              <a:rPr lang="en-US" dirty="0" smtClean="0"/>
              <a:t>Donated by Customer – Server Laptop</a:t>
            </a:r>
          </a:p>
          <a:p>
            <a:pPr lvl="2"/>
            <a:r>
              <a:rPr lang="en-US" dirty="0" smtClean="0"/>
              <a:t>Time and Resources donated by KBYU - filming</a:t>
            </a:r>
          </a:p>
          <a:p>
            <a:pPr lvl="2"/>
            <a:r>
              <a:rPr lang="en-US" dirty="0" smtClean="0"/>
              <a:t>Free for Microsoft Users – </a:t>
            </a:r>
            <a:r>
              <a:rPr lang="en-US" dirty="0"/>
              <a:t>Microsoft Media </a:t>
            </a:r>
            <a:r>
              <a:rPr lang="en-US" dirty="0" smtClean="0"/>
              <a:t>Foundation</a:t>
            </a:r>
          </a:p>
          <a:p>
            <a:pPr lvl="2"/>
            <a:r>
              <a:rPr lang="en-US" dirty="0" smtClean="0"/>
              <a:t>Free for IT students from MSDNAA – Visual Studio</a:t>
            </a:r>
          </a:p>
          <a:p>
            <a:pPr lvl="2"/>
            <a:r>
              <a:rPr lang="en-US" dirty="0" smtClean="0"/>
              <a:t>$120 – Focus Group compensation</a:t>
            </a:r>
          </a:p>
          <a:p>
            <a:pPr lvl="1"/>
            <a:r>
              <a:rPr lang="en-US" dirty="0" smtClean="0"/>
              <a:t>Future Expenditure:</a:t>
            </a:r>
          </a:p>
          <a:p>
            <a:pPr lvl="2"/>
            <a:r>
              <a:rPr lang="en-US" dirty="0" smtClean="0"/>
              <a:t>$10,000 – interpreters</a:t>
            </a:r>
          </a:p>
          <a:p>
            <a:pPr lvl="2"/>
            <a:r>
              <a:rPr lang="en-US" dirty="0" smtClean="0"/>
              <a:t>$2,500 – Project recruiting and compensation</a:t>
            </a:r>
          </a:p>
          <a:p>
            <a:pPr marL="34925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55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 Year Project</a:t>
            </a:r>
          </a:p>
          <a:p>
            <a:pPr lvl="1"/>
            <a:r>
              <a:rPr lang="en-US" dirty="0" smtClean="0"/>
              <a:t>Testing</a:t>
            </a:r>
          </a:p>
          <a:p>
            <a:pPr lvl="2"/>
            <a:r>
              <a:rPr lang="en-US" dirty="0" smtClean="0"/>
              <a:t>Lab testing with targeted users</a:t>
            </a:r>
          </a:p>
          <a:p>
            <a:pPr lvl="2"/>
            <a:r>
              <a:rPr lang="en-US" dirty="0" smtClean="0"/>
              <a:t>Planetarium testing</a:t>
            </a:r>
          </a:p>
          <a:p>
            <a:pPr lvl="1"/>
            <a:r>
              <a:rPr lang="en-US" dirty="0" smtClean="0"/>
              <a:t>Planetarium Use</a:t>
            </a:r>
          </a:p>
          <a:p>
            <a:pPr lvl="2"/>
            <a:r>
              <a:rPr lang="en-US" dirty="0" smtClean="0"/>
              <a:t>Implement prototype in planetarium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263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94" y="0"/>
            <a:ext cx="10160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43802" y="1949824"/>
            <a:ext cx="7799388" cy="2286000"/>
          </a:xfrm>
          <a:solidFill>
            <a:schemeClr val="tx2">
              <a:alpha val="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7200" b="1" dirty="0" smtClean="0"/>
              <a:t>Questions?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269728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Project 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10288" y="2177406"/>
            <a:ext cx="6527932" cy="4503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 improve </a:t>
            </a:r>
            <a:r>
              <a:rPr lang="en-US" dirty="0" smtClean="0"/>
              <a:t>the </a:t>
            </a:r>
            <a:r>
              <a:rPr lang="en-US" dirty="0"/>
              <a:t>learning </a:t>
            </a:r>
            <a:r>
              <a:rPr lang="en-US" dirty="0" smtClean="0"/>
              <a:t>environment for the deaf:</a:t>
            </a:r>
            <a:endParaRPr lang="en-US" dirty="0"/>
          </a:p>
          <a:p>
            <a:r>
              <a:rPr lang="en-US" dirty="0" smtClean="0"/>
              <a:t>Develop a prototype </a:t>
            </a:r>
            <a:r>
              <a:rPr lang="en-US" dirty="0"/>
              <a:t>that </a:t>
            </a:r>
            <a:r>
              <a:rPr lang="en-US" dirty="0" smtClean="0"/>
              <a:t>projects </a:t>
            </a:r>
            <a:r>
              <a:rPr lang="en-US" dirty="0"/>
              <a:t>an ASL </a:t>
            </a:r>
            <a:r>
              <a:rPr lang="en-US" dirty="0" smtClean="0"/>
              <a:t>interpreters </a:t>
            </a:r>
            <a:r>
              <a:rPr lang="en-US" dirty="0"/>
              <a:t>on a </a:t>
            </a:r>
            <a:r>
              <a:rPr lang="en-US" dirty="0" smtClean="0"/>
              <a:t>HUD</a:t>
            </a:r>
          </a:p>
          <a:p>
            <a:r>
              <a:rPr lang="en-US" dirty="0" smtClean="0"/>
              <a:t>Build a server to communicate video to the displays</a:t>
            </a:r>
          </a:p>
          <a:p>
            <a:r>
              <a:rPr lang="en-US" dirty="0" smtClean="0"/>
              <a:t>Create a user interface for testing</a:t>
            </a:r>
          </a:p>
          <a:p>
            <a:r>
              <a:rPr lang="en-US" dirty="0" smtClean="0"/>
              <a:t>Projected three year </a:t>
            </a:r>
            <a:r>
              <a:rPr lang="en-US" dirty="0"/>
              <a:t>BYU </a:t>
            </a:r>
            <a:r>
              <a:rPr lang="en-US" dirty="0" smtClean="0"/>
              <a:t>Planetarium deployment plan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595" y="4230022"/>
            <a:ext cx="2381250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385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955" y="2671411"/>
            <a:ext cx="3208858" cy="3208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42" y="2321787"/>
            <a:ext cx="5352719" cy="320885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Development environment</a:t>
            </a:r>
          </a:p>
          <a:p>
            <a:pPr lvl="1"/>
            <a:r>
              <a:rPr lang="en-US" dirty="0" smtClean="0"/>
              <a:t>Obtain AR set</a:t>
            </a:r>
          </a:p>
          <a:p>
            <a:pPr lvl="1"/>
            <a:r>
              <a:rPr lang="en-US" dirty="0" smtClean="0"/>
              <a:t>Setup a dedicated server</a:t>
            </a:r>
          </a:p>
          <a:p>
            <a:pPr lvl="1"/>
            <a:r>
              <a:rPr lang="en-US" dirty="0" smtClean="0"/>
              <a:t>Create an API for real-time tracking of controls</a:t>
            </a:r>
            <a:endParaRPr lang="en-US" sz="2200" dirty="0" smtClean="0"/>
          </a:p>
          <a:p>
            <a:r>
              <a:rPr lang="en-US" sz="2200" dirty="0" smtClean="0"/>
              <a:t>Create a working prototype</a:t>
            </a:r>
          </a:p>
          <a:p>
            <a:r>
              <a:rPr lang="en-US" sz="2200" dirty="0" smtClean="0"/>
              <a:t>Build a usability testing environment</a:t>
            </a:r>
          </a:p>
          <a:p>
            <a:pPr marL="0" indent="0">
              <a:buNone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76172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Our Scope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34534" y="2380402"/>
            <a:ext cx="7144081" cy="2918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Final Implementation</a:t>
            </a:r>
          </a:p>
          <a:p>
            <a:pPr marL="342900" indent="-342900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Integration with Planetarium System</a:t>
            </a:r>
          </a:p>
          <a:p>
            <a:pPr marL="342900" indent="-342900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Provide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Live ASL Interpretation</a:t>
            </a:r>
          </a:p>
          <a:p>
            <a:pPr marL="342900" indent="-342900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In-depth User Testing</a:t>
            </a:r>
            <a:endParaRPr kumimoji="0" lang="en-US" sz="2400" b="0" i="0" u="none" strike="noStrike" kern="1200" cap="none" spc="0" normalizeH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Content Placeholder 3" descr="Market-Niche-Pi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34437" y="4040937"/>
            <a:ext cx="3556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7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and Testing</a:t>
            </a:r>
            <a:endParaRPr lang="en-US" dirty="0"/>
          </a:p>
        </p:txBody>
      </p:sp>
      <p:pic>
        <p:nvPicPr>
          <p:cNvPr id="1027" name="Picture 3" descr="C:\Users\ishy\AppData\Local\Microsoft\Windows\Temporary Internet Files\Content.IE5\9KV77KG6\MC900019332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46630" y="2559914"/>
            <a:ext cx="1660325" cy="1398712"/>
          </a:xfrm>
          <a:prstGeom prst="rect">
            <a:avLst/>
          </a:prstGeom>
          <a:noFill/>
        </p:spPr>
      </p:pic>
      <p:pic>
        <p:nvPicPr>
          <p:cNvPr id="1028" name="Picture 4" descr="C:\Users\ishy\AppData\Local\Microsoft\Windows\Temporary Internet Files\Content.IE5\5ODDPIZ2\MC900431616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50435" y="4062104"/>
            <a:ext cx="1330456" cy="1330456"/>
          </a:xfrm>
          <a:prstGeom prst="rect">
            <a:avLst/>
          </a:prstGeom>
          <a:noFill/>
        </p:spPr>
      </p:pic>
      <p:sp>
        <p:nvSpPr>
          <p:cNvPr id="7" name="Cloud Callout 6"/>
          <p:cNvSpPr/>
          <p:nvPr/>
        </p:nvSpPr>
        <p:spPr>
          <a:xfrm>
            <a:off x="4306203" y="3096103"/>
            <a:ext cx="1839013" cy="890954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718537" y="3242120"/>
            <a:ext cx="1324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DirectX</a:t>
            </a:r>
          </a:p>
          <a:p>
            <a:r>
              <a:rPr lang="en-US" sz="1600" dirty="0" smtClean="0"/>
              <a:t>Package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306203" y="5392560"/>
            <a:ext cx="1268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pic>
        <p:nvPicPr>
          <p:cNvPr id="1029" name="Picture 5" descr="C:\Users\ishy\AppData\Local\Microsoft\Windows\Temporary Internet Files\Content.IE5\CDWDTXRR\MC90038401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7497" y="3024352"/>
            <a:ext cx="1109320" cy="684249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881979" y="2433530"/>
            <a:ext cx="1840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AR Glasses with ASL for User</a:t>
            </a:r>
            <a:endParaRPr lang="en-US" sz="1600" dirty="0"/>
          </a:p>
        </p:txBody>
      </p:sp>
      <p:pic>
        <p:nvPicPr>
          <p:cNvPr id="18" name="Picture 17" descr="Screen Clippi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59387" y="5094999"/>
            <a:ext cx="267359" cy="1368624"/>
          </a:xfrm>
          <a:prstGeom prst="rect">
            <a:avLst/>
          </a:prstGeom>
        </p:spPr>
      </p:pic>
      <p:pic>
        <p:nvPicPr>
          <p:cNvPr id="19" name="Picture 18" descr="Screen Clippi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915" y="5706339"/>
            <a:ext cx="146411" cy="14004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35219" y="5672871"/>
            <a:ext cx="1046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Size</a:t>
            </a:r>
          </a:p>
          <a:p>
            <a:pPr algn="r"/>
            <a:r>
              <a:rPr lang="en-US" sz="1200" dirty="0" smtClean="0"/>
              <a:t>Distance</a:t>
            </a:r>
          </a:p>
          <a:p>
            <a:pPr algn="r"/>
            <a:r>
              <a:rPr lang="en-US" sz="1200" dirty="0" smtClean="0"/>
              <a:t>Transparency </a:t>
            </a:r>
            <a:endParaRPr lang="en-US" sz="1200" dirty="0"/>
          </a:p>
        </p:txBody>
      </p:sp>
      <p:pic>
        <p:nvPicPr>
          <p:cNvPr id="21" name="Picture 20" descr="Screen Clippi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56412" y="5315769"/>
            <a:ext cx="267359" cy="1368624"/>
          </a:xfrm>
          <a:prstGeom prst="rect">
            <a:avLst/>
          </a:prstGeom>
        </p:spPr>
      </p:pic>
      <p:pic>
        <p:nvPicPr>
          <p:cNvPr id="22" name="Picture 21" descr="Screen Clippi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922" y="5926013"/>
            <a:ext cx="146411" cy="140046"/>
          </a:xfrm>
          <a:prstGeom prst="rect">
            <a:avLst/>
          </a:prstGeom>
        </p:spPr>
      </p:pic>
      <p:pic>
        <p:nvPicPr>
          <p:cNvPr id="23" name="Picture 22" descr="Screen Clippi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53437" y="5536539"/>
            <a:ext cx="267359" cy="1368624"/>
          </a:xfrm>
          <a:prstGeom prst="rect">
            <a:avLst/>
          </a:prstGeom>
        </p:spPr>
      </p:pic>
      <p:pic>
        <p:nvPicPr>
          <p:cNvPr id="24" name="Picture 23" descr="Screen Clippi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746" y="6156002"/>
            <a:ext cx="146411" cy="14004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104151" y="5121564"/>
            <a:ext cx="2199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UI for controlling ASL Video via Mouse</a:t>
            </a:r>
            <a:endParaRPr lang="en-US" sz="1600" dirty="0"/>
          </a:p>
        </p:txBody>
      </p:sp>
      <p:sp>
        <p:nvSpPr>
          <p:cNvPr id="30" name="Freeform 29"/>
          <p:cNvSpPr/>
          <p:nvPr/>
        </p:nvSpPr>
        <p:spPr>
          <a:xfrm>
            <a:off x="3167349" y="3455110"/>
            <a:ext cx="1138854" cy="861138"/>
          </a:xfrm>
          <a:custGeom>
            <a:avLst/>
            <a:gdLst>
              <a:gd name="connsiteX0" fmla="*/ 0 w 1639277"/>
              <a:gd name="connsiteY0" fmla="*/ 0 h 1172308"/>
              <a:gd name="connsiteX1" fmla="*/ 609600 w 1639277"/>
              <a:gd name="connsiteY1" fmla="*/ 175846 h 1172308"/>
              <a:gd name="connsiteX2" fmla="*/ 1031630 w 1639277"/>
              <a:gd name="connsiteY2" fmla="*/ 937846 h 1172308"/>
              <a:gd name="connsiteX3" fmla="*/ 1547446 w 1639277"/>
              <a:gd name="connsiteY3" fmla="*/ 1137139 h 1172308"/>
              <a:gd name="connsiteX4" fmla="*/ 1582615 w 1639277"/>
              <a:gd name="connsiteY4" fmla="*/ 1148862 h 117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9277" h="1172308">
                <a:moveTo>
                  <a:pt x="0" y="0"/>
                </a:moveTo>
                <a:cubicBezTo>
                  <a:pt x="218831" y="9769"/>
                  <a:pt x="437662" y="19538"/>
                  <a:pt x="609600" y="175846"/>
                </a:cubicBezTo>
                <a:cubicBezTo>
                  <a:pt x="781538" y="332154"/>
                  <a:pt x="875322" y="777631"/>
                  <a:pt x="1031630" y="937846"/>
                </a:cubicBezTo>
                <a:cubicBezTo>
                  <a:pt x="1187938" y="1098061"/>
                  <a:pt x="1455615" y="1101970"/>
                  <a:pt x="1547446" y="1137139"/>
                </a:cubicBezTo>
                <a:cubicBezTo>
                  <a:pt x="1639277" y="1172308"/>
                  <a:pt x="1610946" y="1160585"/>
                  <a:pt x="1582615" y="1148862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5205047" y="3366477"/>
            <a:ext cx="1541584" cy="1568938"/>
          </a:xfrm>
          <a:custGeom>
            <a:avLst/>
            <a:gdLst>
              <a:gd name="connsiteX0" fmla="*/ 0 w 1752599"/>
              <a:gd name="connsiteY0" fmla="*/ 1568938 h 1568938"/>
              <a:gd name="connsiteX1" fmla="*/ 844061 w 1752599"/>
              <a:gd name="connsiteY1" fmla="*/ 1357923 h 1568938"/>
              <a:gd name="connsiteX2" fmla="*/ 984738 w 1752599"/>
              <a:gd name="connsiteY2" fmla="*/ 443523 h 1568938"/>
              <a:gd name="connsiteX3" fmla="*/ 1629507 w 1752599"/>
              <a:gd name="connsiteY3" fmla="*/ 68385 h 1568938"/>
              <a:gd name="connsiteX4" fmla="*/ 1723292 w 1752599"/>
              <a:gd name="connsiteY4" fmla="*/ 33215 h 156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2599" h="1568938">
                <a:moveTo>
                  <a:pt x="0" y="1568938"/>
                </a:moveTo>
                <a:cubicBezTo>
                  <a:pt x="339969" y="1557215"/>
                  <a:pt x="679938" y="1545492"/>
                  <a:pt x="844061" y="1357923"/>
                </a:cubicBezTo>
                <a:cubicBezTo>
                  <a:pt x="1008184" y="1170354"/>
                  <a:pt x="853830" y="658446"/>
                  <a:pt x="984738" y="443523"/>
                </a:cubicBezTo>
                <a:cubicBezTo>
                  <a:pt x="1115646" y="228600"/>
                  <a:pt x="1506415" y="136770"/>
                  <a:pt x="1629507" y="68385"/>
                </a:cubicBezTo>
                <a:cubicBezTo>
                  <a:pt x="1752599" y="0"/>
                  <a:pt x="1737945" y="16607"/>
                  <a:pt x="1723292" y="33215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746630" y="3885679"/>
            <a:ext cx="19050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Development Environment: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Visual Studio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DirectX</a:t>
            </a:r>
          </a:p>
        </p:txBody>
      </p:sp>
      <p:sp>
        <p:nvSpPr>
          <p:cNvPr id="33" name="Freeform 32"/>
          <p:cNvSpPr/>
          <p:nvPr/>
        </p:nvSpPr>
        <p:spPr>
          <a:xfrm>
            <a:off x="3167349" y="4958862"/>
            <a:ext cx="1078523" cy="803030"/>
          </a:xfrm>
          <a:custGeom>
            <a:avLst/>
            <a:gdLst>
              <a:gd name="connsiteX0" fmla="*/ 0 w 1078523"/>
              <a:gd name="connsiteY0" fmla="*/ 750276 h 803030"/>
              <a:gd name="connsiteX1" fmla="*/ 316523 w 1078523"/>
              <a:gd name="connsiteY1" fmla="*/ 703384 h 803030"/>
              <a:gd name="connsiteX2" fmla="*/ 492369 w 1078523"/>
              <a:gd name="connsiteY2" fmla="*/ 152400 h 803030"/>
              <a:gd name="connsiteX3" fmla="*/ 1078523 w 1078523"/>
              <a:gd name="connsiteY3" fmla="*/ 0 h 803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8523" h="803030">
                <a:moveTo>
                  <a:pt x="0" y="750276"/>
                </a:moveTo>
                <a:cubicBezTo>
                  <a:pt x="117230" y="776653"/>
                  <a:pt x="234461" y="803030"/>
                  <a:pt x="316523" y="703384"/>
                </a:cubicBezTo>
                <a:cubicBezTo>
                  <a:pt x="398585" y="603738"/>
                  <a:pt x="365369" y="269631"/>
                  <a:pt x="492369" y="152400"/>
                </a:cubicBezTo>
                <a:cubicBezTo>
                  <a:pt x="619369" y="35169"/>
                  <a:pt x="848946" y="17584"/>
                  <a:pt x="1078523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C:\Users\ishy\AppData\Local\Microsoft\Windows\Temporary Internet Files\Content.IE5\5ODDPIZ2\MC900434843[1]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4935" y="3261328"/>
            <a:ext cx="1131133" cy="1131133"/>
          </a:xfrm>
          <a:prstGeom prst="rect">
            <a:avLst/>
          </a:prstGeom>
          <a:noFill/>
        </p:spPr>
      </p:pic>
      <p:sp>
        <p:nvSpPr>
          <p:cNvPr id="35" name="Freeform 34"/>
          <p:cNvSpPr/>
          <p:nvPr/>
        </p:nvSpPr>
        <p:spPr>
          <a:xfrm>
            <a:off x="1104152" y="4062103"/>
            <a:ext cx="3334748" cy="780737"/>
          </a:xfrm>
          <a:custGeom>
            <a:avLst/>
            <a:gdLst>
              <a:gd name="connsiteX0" fmla="*/ 0 w 3108570"/>
              <a:gd name="connsiteY0" fmla="*/ 0 h 855784"/>
              <a:gd name="connsiteX1" fmla="*/ 738554 w 3108570"/>
              <a:gd name="connsiteY1" fmla="*/ 199292 h 855784"/>
              <a:gd name="connsiteX2" fmla="*/ 1101970 w 3108570"/>
              <a:gd name="connsiteY2" fmla="*/ 738554 h 855784"/>
              <a:gd name="connsiteX3" fmla="*/ 2813539 w 3108570"/>
              <a:gd name="connsiteY3" fmla="*/ 832338 h 855784"/>
              <a:gd name="connsiteX4" fmla="*/ 2872154 w 3108570"/>
              <a:gd name="connsiteY4" fmla="*/ 855784 h 855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8570" h="855784">
                <a:moveTo>
                  <a:pt x="0" y="0"/>
                </a:moveTo>
                <a:cubicBezTo>
                  <a:pt x="277446" y="38100"/>
                  <a:pt x="554892" y="76200"/>
                  <a:pt x="738554" y="199292"/>
                </a:cubicBezTo>
                <a:cubicBezTo>
                  <a:pt x="922216" y="322384"/>
                  <a:pt x="756139" y="633046"/>
                  <a:pt x="1101970" y="738554"/>
                </a:cubicBezTo>
                <a:cubicBezTo>
                  <a:pt x="1447801" y="844062"/>
                  <a:pt x="2518508" y="812800"/>
                  <a:pt x="2813539" y="832338"/>
                </a:cubicBezTo>
                <a:cubicBezTo>
                  <a:pt x="3108570" y="851876"/>
                  <a:pt x="2872154" y="855784"/>
                  <a:pt x="2872154" y="855784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9417" y="2855075"/>
            <a:ext cx="1862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Video for Testing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Environment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68472" y="1978928"/>
            <a:ext cx="1597578" cy="18259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19131" y="3058461"/>
            <a:ext cx="999318" cy="746384"/>
          </a:xfrm>
          <a:prstGeom prst="rect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C:\Users\Mike\AppData\Local\Microsoft\Windows\Temporary Internet Files\Content.IE5\HUJ3TE1S\MC900279518[1].wmf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730" y="2761881"/>
            <a:ext cx="1102845" cy="128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Mike\Pictures\Microsoft Clip Organizer\00089084.wmf"/>
          <p:cNvPicPr>
            <a:picLocks noChangeAspect="1" noChangeArrowheads="1"/>
          </p:cNvPicPr>
          <p:nvPr/>
        </p:nvPicPr>
        <p:blipFill rotWithShape="1">
          <a:blip r:embed="rId3" cstate="email">
            <a:clrChange>
              <a:clrFrom>
                <a:srgbClr val="B7F9FF"/>
              </a:clrFrom>
              <a:clrTo>
                <a:srgbClr val="B7F9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67"/>
          <a:stretch/>
        </p:blipFill>
        <p:spPr bwMode="auto">
          <a:xfrm>
            <a:off x="5800559" y="2168758"/>
            <a:ext cx="1117891" cy="88970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7066077" y="2747456"/>
            <a:ext cx="172132" cy="111240"/>
            <a:chOff x="6519252" y="2289810"/>
            <a:chExt cx="370075" cy="302045"/>
          </a:xfrm>
          <a:solidFill>
            <a:srgbClr val="00B0F0"/>
          </a:solidFill>
        </p:grpSpPr>
        <p:sp>
          <p:nvSpPr>
            <p:cNvPr id="13" name="Flowchart: Direct Access Storage 7"/>
            <p:cNvSpPr/>
            <p:nvPr/>
          </p:nvSpPr>
          <p:spPr>
            <a:xfrm rot="1207352">
              <a:off x="6519252" y="2352328"/>
              <a:ext cx="172498" cy="161661"/>
            </a:xfrm>
            <a:prstGeom prst="flowChartMagneticDrum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ube 13"/>
            <p:cNvSpPr/>
            <p:nvPr/>
          </p:nvSpPr>
          <p:spPr>
            <a:xfrm rot="931124">
              <a:off x="6579049" y="2289810"/>
              <a:ext cx="310278" cy="302045"/>
            </a:xfrm>
            <a:prstGeom prst="cube">
              <a:avLst>
                <a:gd name="adj" fmla="val 27425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4" descr="C:\Users\Mike\AppData\Local\Microsoft\Windows\Temporary Internet Files\Content.IE5\AINWHE2K\MC900434845[1]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833" y="3222543"/>
            <a:ext cx="654650" cy="67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reeform 15"/>
          <p:cNvSpPr/>
          <p:nvPr/>
        </p:nvSpPr>
        <p:spPr>
          <a:xfrm>
            <a:off x="5616630" y="2851065"/>
            <a:ext cx="1537659" cy="1064810"/>
          </a:xfrm>
          <a:custGeom>
            <a:avLst/>
            <a:gdLst>
              <a:gd name="connsiteX0" fmla="*/ 1920024 w 1920024"/>
              <a:gd name="connsiteY0" fmla="*/ 0 h 1519083"/>
              <a:gd name="connsiteX1" fmla="*/ 1868405 w 1920024"/>
              <a:gd name="connsiteY1" fmla="*/ 66367 h 1519083"/>
              <a:gd name="connsiteX2" fmla="*/ 1875779 w 1920024"/>
              <a:gd name="connsiteY2" fmla="*/ 117987 h 1519083"/>
              <a:gd name="connsiteX3" fmla="*/ 1890527 w 1920024"/>
              <a:gd name="connsiteY3" fmla="*/ 228600 h 1519083"/>
              <a:gd name="connsiteX4" fmla="*/ 1875779 w 1920024"/>
              <a:gd name="connsiteY4" fmla="*/ 589935 h 1519083"/>
              <a:gd name="connsiteX5" fmla="*/ 1868405 w 1920024"/>
              <a:gd name="connsiteY5" fmla="*/ 634180 h 1519083"/>
              <a:gd name="connsiteX6" fmla="*/ 1853656 w 1920024"/>
              <a:gd name="connsiteY6" fmla="*/ 744793 h 1519083"/>
              <a:gd name="connsiteX7" fmla="*/ 1838908 w 1920024"/>
              <a:gd name="connsiteY7" fmla="*/ 943896 h 1519083"/>
              <a:gd name="connsiteX8" fmla="*/ 1816785 w 1920024"/>
              <a:gd name="connsiteY8" fmla="*/ 1032387 h 1519083"/>
              <a:gd name="connsiteX9" fmla="*/ 1809411 w 1920024"/>
              <a:gd name="connsiteY9" fmla="*/ 1061883 h 1519083"/>
              <a:gd name="connsiteX10" fmla="*/ 1802037 w 1920024"/>
              <a:gd name="connsiteY10" fmla="*/ 1253612 h 1519083"/>
              <a:gd name="connsiteX11" fmla="*/ 1787289 w 1920024"/>
              <a:gd name="connsiteY11" fmla="*/ 1312606 h 1519083"/>
              <a:gd name="connsiteX12" fmla="*/ 1772540 w 1920024"/>
              <a:gd name="connsiteY12" fmla="*/ 1371600 h 1519083"/>
              <a:gd name="connsiteX13" fmla="*/ 1779914 w 1920024"/>
              <a:gd name="connsiteY13" fmla="*/ 1489587 h 1519083"/>
              <a:gd name="connsiteX14" fmla="*/ 1794663 w 1920024"/>
              <a:gd name="connsiteY14" fmla="*/ 1504335 h 1519083"/>
              <a:gd name="connsiteX15" fmla="*/ 1831534 w 1920024"/>
              <a:gd name="connsiteY15" fmla="*/ 1511709 h 1519083"/>
              <a:gd name="connsiteX16" fmla="*/ 1890527 w 1920024"/>
              <a:gd name="connsiteY16" fmla="*/ 1504335 h 1519083"/>
              <a:gd name="connsiteX17" fmla="*/ 1897902 w 1920024"/>
              <a:gd name="connsiteY17" fmla="*/ 1482212 h 1519083"/>
              <a:gd name="connsiteX18" fmla="*/ 1868405 w 1920024"/>
              <a:gd name="connsiteY18" fmla="*/ 1423219 h 1519083"/>
              <a:gd name="connsiteX19" fmla="*/ 1794663 w 1920024"/>
              <a:gd name="connsiteY19" fmla="*/ 1430593 h 1519083"/>
              <a:gd name="connsiteX20" fmla="*/ 1750418 w 1920024"/>
              <a:gd name="connsiteY20" fmla="*/ 1445341 h 1519083"/>
              <a:gd name="connsiteX21" fmla="*/ 1743044 w 1920024"/>
              <a:gd name="connsiteY21" fmla="*/ 1467464 h 1519083"/>
              <a:gd name="connsiteX22" fmla="*/ 1684050 w 1920024"/>
              <a:gd name="connsiteY22" fmla="*/ 1496961 h 1519083"/>
              <a:gd name="connsiteX23" fmla="*/ 1661927 w 1920024"/>
              <a:gd name="connsiteY23" fmla="*/ 1504335 h 1519083"/>
              <a:gd name="connsiteX24" fmla="*/ 1639805 w 1920024"/>
              <a:gd name="connsiteY24" fmla="*/ 1511709 h 1519083"/>
              <a:gd name="connsiteX25" fmla="*/ 1617682 w 1920024"/>
              <a:gd name="connsiteY25" fmla="*/ 1519083 h 1519083"/>
              <a:gd name="connsiteX26" fmla="*/ 1514444 w 1920024"/>
              <a:gd name="connsiteY26" fmla="*/ 1511709 h 1519083"/>
              <a:gd name="connsiteX27" fmla="*/ 1484947 w 1920024"/>
              <a:gd name="connsiteY27" fmla="*/ 1504335 h 1519083"/>
              <a:gd name="connsiteX28" fmla="*/ 1433327 w 1920024"/>
              <a:gd name="connsiteY28" fmla="*/ 1496961 h 1519083"/>
              <a:gd name="connsiteX29" fmla="*/ 990876 w 1920024"/>
              <a:gd name="connsiteY29" fmla="*/ 1482212 h 1519083"/>
              <a:gd name="connsiteX30" fmla="*/ 946631 w 1920024"/>
              <a:gd name="connsiteY30" fmla="*/ 1467464 h 1519083"/>
              <a:gd name="connsiteX31" fmla="*/ 909760 w 1920024"/>
              <a:gd name="connsiteY31" fmla="*/ 1460090 h 1519083"/>
              <a:gd name="connsiteX32" fmla="*/ 754902 w 1920024"/>
              <a:gd name="connsiteY32" fmla="*/ 1452716 h 1519083"/>
              <a:gd name="connsiteX33" fmla="*/ 732779 w 1920024"/>
              <a:gd name="connsiteY33" fmla="*/ 1445341 h 1519083"/>
              <a:gd name="connsiteX34" fmla="*/ 386192 w 1920024"/>
              <a:gd name="connsiteY34" fmla="*/ 1445341 h 1519083"/>
              <a:gd name="connsiteX35" fmla="*/ 364069 w 1920024"/>
              <a:gd name="connsiteY35" fmla="*/ 1452716 h 1519083"/>
              <a:gd name="connsiteX36" fmla="*/ 312450 w 1920024"/>
              <a:gd name="connsiteY36" fmla="*/ 1474838 h 1519083"/>
              <a:gd name="connsiteX37" fmla="*/ 231334 w 1920024"/>
              <a:gd name="connsiteY37" fmla="*/ 1482212 h 1519083"/>
              <a:gd name="connsiteX38" fmla="*/ 2734 w 1920024"/>
              <a:gd name="connsiteY38" fmla="*/ 1474838 h 1519083"/>
              <a:gd name="connsiteX39" fmla="*/ 10108 w 1920024"/>
              <a:gd name="connsiteY39" fmla="*/ 1452716 h 1519083"/>
              <a:gd name="connsiteX40" fmla="*/ 54353 w 1920024"/>
              <a:gd name="connsiteY40" fmla="*/ 1401096 h 1519083"/>
              <a:gd name="connsiteX41" fmla="*/ 61727 w 1920024"/>
              <a:gd name="connsiteY41" fmla="*/ 1378974 h 1519083"/>
              <a:gd name="connsiteX42" fmla="*/ 76476 w 1920024"/>
              <a:gd name="connsiteY42" fmla="*/ 1106129 h 1519083"/>
              <a:gd name="connsiteX43" fmla="*/ 98598 w 1920024"/>
              <a:gd name="connsiteY43" fmla="*/ 1025012 h 1519083"/>
              <a:gd name="connsiteX44" fmla="*/ 120721 w 1920024"/>
              <a:gd name="connsiteY44" fmla="*/ 1017638 h 1519083"/>
              <a:gd name="connsiteX45" fmla="*/ 142844 w 1920024"/>
              <a:gd name="connsiteY45" fmla="*/ 1002890 h 1519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920024" h="1519083">
                <a:moveTo>
                  <a:pt x="1920024" y="0"/>
                </a:moveTo>
                <a:cubicBezTo>
                  <a:pt x="1902818" y="22122"/>
                  <a:pt x="1878246" y="40125"/>
                  <a:pt x="1868405" y="66367"/>
                </a:cubicBezTo>
                <a:cubicBezTo>
                  <a:pt x="1862302" y="82642"/>
                  <a:pt x="1873623" y="100740"/>
                  <a:pt x="1875779" y="117987"/>
                </a:cubicBezTo>
                <a:cubicBezTo>
                  <a:pt x="1889317" y="226290"/>
                  <a:pt x="1876463" y="144210"/>
                  <a:pt x="1890527" y="228600"/>
                </a:cubicBezTo>
                <a:cubicBezTo>
                  <a:pt x="1887559" y="332499"/>
                  <a:pt x="1887124" y="476483"/>
                  <a:pt x="1875779" y="589935"/>
                </a:cubicBezTo>
                <a:cubicBezTo>
                  <a:pt x="1874291" y="604813"/>
                  <a:pt x="1870381" y="619359"/>
                  <a:pt x="1868405" y="634180"/>
                </a:cubicBezTo>
                <a:cubicBezTo>
                  <a:pt x="1850360" y="769524"/>
                  <a:pt x="1870750" y="642242"/>
                  <a:pt x="1853656" y="744793"/>
                </a:cubicBezTo>
                <a:cubicBezTo>
                  <a:pt x="1851307" y="789426"/>
                  <a:pt x="1849512" y="887339"/>
                  <a:pt x="1838908" y="943896"/>
                </a:cubicBezTo>
                <a:cubicBezTo>
                  <a:pt x="1838900" y="943939"/>
                  <a:pt x="1820478" y="1017617"/>
                  <a:pt x="1816785" y="1032387"/>
                </a:cubicBezTo>
                <a:lnTo>
                  <a:pt x="1809411" y="1061883"/>
                </a:lnTo>
                <a:cubicBezTo>
                  <a:pt x="1806953" y="1125793"/>
                  <a:pt x="1806155" y="1189788"/>
                  <a:pt x="1802037" y="1253612"/>
                </a:cubicBezTo>
                <a:cubicBezTo>
                  <a:pt x="1800005" y="1285114"/>
                  <a:pt x="1794368" y="1286649"/>
                  <a:pt x="1787289" y="1312606"/>
                </a:cubicBezTo>
                <a:cubicBezTo>
                  <a:pt x="1781956" y="1332162"/>
                  <a:pt x="1772540" y="1371600"/>
                  <a:pt x="1772540" y="1371600"/>
                </a:cubicBezTo>
                <a:cubicBezTo>
                  <a:pt x="1774998" y="1410929"/>
                  <a:pt x="1773436" y="1450717"/>
                  <a:pt x="1779914" y="1489587"/>
                </a:cubicBezTo>
                <a:cubicBezTo>
                  <a:pt x="1781057" y="1496445"/>
                  <a:pt x="1788273" y="1501596"/>
                  <a:pt x="1794663" y="1504335"/>
                </a:cubicBezTo>
                <a:cubicBezTo>
                  <a:pt x="1806183" y="1509272"/>
                  <a:pt x="1819244" y="1509251"/>
                  <a:pt x="1831534" y="1511709"/>
                </a:cubicBezTo>
                <a:cubicBezTo>
                  <a:pt x="1851198" y="1509251"/>
                  <a:pt x="1872418" y="1512384"/>
                  <a:pt x="1890527" y="1504335"/>
                </a:cubicBezTo>
                <a:cubicBezTo>
                  <a:pt x="1897630" y="1501178"/>
                  <a:pt x="1897902" y="1489985"/>
                  <a:pt x="1897902" y="1482212"/>
                </a:cubicBezTo>
                <a:cubicBezTo>
                  <a:pt x="1897902" y="1425723"/>
                  <a:pt x="1903226" y="1434826"/>
                  <a:pt x="1868405" y="1423219"/>
                </a:cubicBezTo>
                <a:cubicBezTo>
                  <a:pt x="1843824" y="1425677"/>
                  <a:pt x="1818943" y="1426041"/>
                  <a:pt x="1794663" y="1430593"/>
                </a:cubicBezTo>
                <a:cubicBezTo>
                  <a:pt x="1779383" y="1433458"/>
                  <a:pt x="1750418" y="1445341"/>
                  <a:pt x="1750418" y="1445341"/>
                </a:cubicBezTo>
                <a:cubicBezTo>
                  <a:pt x="1747960" y="1452715"/>
                  <a:pt x="1747043" y="1460799"/>
                  <a:pt x="1743044" y="1467464"/>
                </a:cubicBezTo>
                <a:cubicBezTo>
                  <a:pt x="1730174" y="1488913"/>
                  <a:pt x="1706107" y="1489608"/>
                  <a:pt x="1684050" y="1496961"/>
                </a:cubicBezTo>
                <a:lnTo>
                  <a:pt x="1661927" y="1504335"/>
                </a:lnTo>
                <a:lnTo>
                  <a:pt x="1639805" y="1511709"/>
                </a:lnTo>
                <a:lnTo>
                  <a:pt x="1617682" y="1519083"/>
                </a:lnTo>
                <a:cubicBezTo>
                  <a:pt x="1583269" y="1516625"/>
                  <a:pt x="1548733" y="1515519"/>
                  <a:pt x="1514444" y="1511709"/>
                </a:cubicBezTo>
                <a:cubicBezTo>
                  <a:pt x="1504371" y="1510590"/>
                  <a:pt x="1494918" y="1506148"/>
                  <a:pt x="1484947" y="1504335"/>
                </a:cubicBezTo>
                <a:cubicBezTo>
                  <a:pt x="1467846" y="1501226"/>
                  <a:pt x="1450534" y="1499419"/>
                  <a:pt x="1433327" y="1496961"/>
                </a:cubicBezTo>
                <a:cubicBezTo>
                  <a:pt x="1275765" y="1444440"/>
                  <a:pt x="1464039" y="1504744"/>
                  <a:pt x="990876" y="1482212"/>
                </a:cubicBezTo>
                <a:cubicBezTo>
                  <a:pt x="975348" y="1481473"/>
                  <a:pt x="961875" y="1470513"/>
                  <a:pt x="946631" y="1467464"/>
                </a:cubicBezTo>
                <a:cubicBezTo>
                  <a:pt x="934341" y="1465006"/>
                  <a:pt x="922257" y="1461051"/>
                  <a:pt x="909760" y="1460090"/>
                </a:cubicBezTo>
                <a:cubicBezTo>
                  <a:pt x="858234" y="1456127"/>
                  <a:pt x="806521" y="1455174"/>
                  <a:pt x="754902" y="1452716"/>
                </a:cubicBezTo>
                <a:cubicBezTo>
                  <a:pt x="747528" y="1450258"/>
                  <a:pt x="740462" y="1446523"/>
                  <a:pt x="732779" y="1445341"/>
                </a:cubicBezTo>
                <a:cubicBezTo>
                  <a:pt x="617417" y="1427592"/>
                  <a:pt x="503596" y="1442168"/>
                  <a:pt x="386192" y="1445341"/>
                </a:cubicBezTo>
                <a:cubicBezTo>
                  <a:pt x="378818" y="1447799"/>
                  <a:pt x="371214" y="1449654"/>
                  <a:pt x="364069" y="1452716"/>
                </a:cubicBezTo>
                <a:cubicBezTo>
                  <a:pt x="349195" y="1459091"/>
                  <a:pt x="329745" y="1472367"/>
                  <a:pt x="312450" y="1474838"/>
                </a:cubicBezTo>
                <a:cubicBezTo>
                  <a:pt x="285573" y="1478678"/>
                  <a:pt x="258373" y="1479754"/>
                  <a:pt x="231334" y="1482212"/>
                </a:cubicBezTo>
                <a:cubicBezTo>
                  <a:pt x="155134" y="1479754"/>
                  <a:pt x="78305" y="1484914"/>
                  <a:pt x="2734" y="1474838"/>
                </a:cubicBezTo>
                <a:cubicBezTo>
                  <a:pt x="-4971" y="1473811"/>
                  <a:pt x="5590" y="1459041"/>
                  <a:pt x="10108" y="1452716"/>
                </a:cubicBezTo>
                <a:cubicBezTo>
                  <a:pt x="40349" y="1410378"/>
                  <a:pt x="35412" y="1438979"/>
                  <a:pt x="54353" y="1401096"/>
                </a:cubicBezTo>
                <a:cubicBezTo>
                  <a:pt x="57829" y="1394144"/>
                  <a:pt x="59269" y="1386348"/>
                  <a:pt x="61727" y="1378974"/>
                </a:cubicBezTo>
                <a:cubicBezTo>
                  <a:pt x="66827" y="1251497"/>
                  <a:pt x="65659" y="1214299"/>
                  <a:pt x="76476" y="1106129"/>
                </a:cubicBezTo>
                <a:cubicBezTo>
                  <a:pt x="78728" y="1083612"/>
                  <a:pt x="75640" y="1043379"/>
                  <a:pt x="98598" y="1025012"/>
                </a:cubicBezTo>
                <a:cubicBezTo>
                  <a:pt x="104668" y="1020156"/>
                  <a:pt x="113768" y="1021114"/>
                  <a:pt x="120721" y="1017638"/>
                </a:cubicBezTo>
                <a:cubicBezTo>
                  <a:pt x="128648" y="1013675"/>
                  <a:pt x="142844" y="1002890"/>
                  <a:pt x="142844" y="1002890"/>
                </a:cubicBezTo>
              </a:path>
            </a:pathLst>
          </a:cu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4600399" y="1896611"/>
            <a:ext cx="0" cy="21899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ord 17"/>
          <p:cNvSpPr/>
          <p:nvPr/>
        </p:nvSpPr>
        <p:spPr>
          <a:xfrm rot="285527">
            <a:off x="3286807" y="2871809"/>
            <a:ext cx="781979" cy="688628"/>
          </a:xfrm>
          <a:prstGeom prst="chord">
            <a:avLst>
              <a:gd name="adj1" fmla="val 9371307"/>
              <a:gd name="adj2" fmla="val 815515"/>
            </a:avLst>
          </a:prstGeom>
          <a:ln w="12700"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367719" y="2510543"/>
            <a:ext cx="537024" cy="493562"/>
          </a:xfrm>
          <a:prstGeom prst="ellipse">
            <a:avLst/>
          </a:prstGeom>
          <a:ln w="12700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 rot="20332146" flipH="1">
            <a:off x="3337800" y="2628269"/>
            <a:ext cx="254389" cy="202836"/>
          </a:xfrm>
          <a:custGeom>
            <a:avLst/>
            <a:gdLst>
              <a:gd name="connsiteX0" fmla="*/ 640080 w 674370"/>
              <a:gd name="connsiteY0" fmla="*/ 205740 h 350520"/>
              <a:gd name="connsiteX1" fmla="*/ 674370 w 674370"/>
              <a:gd name="connsiteY1" fmla="*/ 133350 h 350520"/>
              <a:gd name="connsiteX2" fmla="*/ 655320 w 674370"/>
              <a:gd name="connsiteY2" fmla="*/ 106680 h 350520"/>
              <a:gd name="connsiteX3" fmla="*/ 632460 w 674370"/>
              <a:gd name="connsiteY3" fmla="*/ 72390 h 350520"/>
              <a:gd name="connsiteX4" fmla="*/ 609600 w 674370"/>
              <a:gd name="connsiteY4" fmla="*/ 53340 h 350520"/>
              <a:gd name="connsiteX5" fmla="*/ 605790 w 674370"/>
              <a:gd name="connsiteY5" fmla="*/ 45720 h 350520"/>
              <a:gd name="connsiteX6" fmla="*/ 617220 w 674370"/>
              <a:gd name="connsiteY6" fmla="*/ 34290 h 350520"/>
              <a:gd name="connsiteX7" fmla="*/ 617220 w 674370"/>
              <a:gd name="connsiteY7" fmla="*/ 34290 h 350520"/>
              <a:gd name="connsiteX8" fmla="*/ 598170 w 674370"/>
              <a:gd name="connsiteY8" fmla="*/ 0 h 350520"/>
              <a:gd name="connsiteX9" fmla="*/ 598170 w 674370"/>
              <a:gd name="connsiteY9" fmla="*/ 0 h 350520"/>
              <a:gd name="connsiteX10" fmla="*/ 472440 w 674370"/>
              <a:gd name="connsiteY10" fmla="*/ 22860 h 350520"/>
              <a:gd name="connsiteX11" fmla="*/ 327660 w 674370"/>
              <a:gd name="connsiteY11" fmla="*/ 60960 h 350520"/>
              <a:gd name="connsiteX12" fmla="*/ 224790 w 674370"/>
              <a:gd name="connsiteY12" fmla="*/ 95250 h 350520"/>
              <a:gd name="connsiteX13" fmla="*/ 102870 w 674370"/>
              <a:gd name="connsiteY13" fmla="*/ 140970 h 350520"/>
              <a:gd name="connsiteX14" fmla="*/ 72390 w 674370"/>
              <a:gd name="connsiteY14" fmla="*/ 148590 h 350520"/>
              <a:gd name="connsiteX15" fmla="*/ 19050 w 674370"/>
              <a:gd name="connsiteY15" fmla="*/ 259080 h 350520"/>
              <a:gd name="connsiteX16" fmla="*/ 0 w 674370"/>
              <a:gd name="connsiteY16" fmla="*/ 331470 h 350520"/>
              <a:gd name="connsiteX17" fmla="*/ 22860 w 674370"/>
              <a:gd name="connsiteY17" fmla="*/ 350520 h 350520"/>
              <a:gd name="connsiteX18" fmla="*/ 45720 w 674370"/>
              <a:gd name="connsiteY18" fmla="*/ 331470 h 350520"/>
              <a:gd name="connsiteX19" fmla="*/ 72390 w 674370"/>
              <a:gd name="connsiteY19" fmla="*/ 281940 h 350520"/>
              <a:gd name="connsiteX20" fmla="*/ 80010 w 674370"/>
              <a:gd name="connsiteY20" fmla="*/ 236220 h 350520"/>
              <a:gd name="connsiteX21" fmla="*/ 99060 w 674370"/>
              <a:gd name="connsiteY21" fmla="*/ 198120 h 350520"/>
              <a:gd name="connsiteX22" fmla="*/ 144780 w 674370"/>
              <a:gd name="connsiteY22" fmla="*/ 171450 h 350520"/>
              <a:gd name="connsiteX23" fmla="*/ 179070 w 674370"/>
              <a:gd name="connsiteY23" fmla="*/ 163830 h 350520"/>
              <a:gd name="connsiteX24" fmla="*/ 190500 w 674370"/>
              <a:gd name="connsiteY24" fmla="*/ 160020 h 350520"/>
              <a:gd name="connsiteX25" fmla="*/ 224790 w 674370"/>
              <a:gd name="connsiteY25" fmla="*/ 144780 h 350520"/>
              <a:gd name="connsiteX26" fmla="*/ 297180 w 674370"/>
              <a:gd name="connsiteY26" fmla="*/ 121920 h 350520"/>
              <a:gd name="connsiteX27" fmla="*/ 361950 w 674370"/>
              <a:gd name="connsiteY27" fmla="*/ 95250 h 350520"/>
              <a:gd name="connsiteX28" fmla="*/ 457200 w 674370"/>
              <a:gd name="connsiteY28" fmla="*/ 72390 h 350520"/>
              <a:gd name="connsiteX29" fmla="*/ 464820 w 674370"/>
              <a:gd name="connsiteY29" fmla="*/ 72390 h 350520"/>
              <a:gd name="connsiteX30" fmla="*/ 529590 w 674370"/>
              <a:gd name="connsiteY30" fmla="*/ 60960 h 350520"/>
              <a:gd name="connsiteX31" fmla="*/ 560070 w 674370"/>
              <a:gd name="connsiteY31" fmla="*/ 91440 h 350520"/>
              <a:gd name="connsiteX32" fmla="*/ 579120 w 674370"/>
              <a:gd name="connsiteY32" fmla="*/ 118110 h 350520"/>
              <a:gd name="connsiteX33" fmla="*/ 601980 w 674370"/>
              <a:gd name="connsiteY33" fmla="*/ 144780 h 350520"/>
              <a:gd name="connsiteX34" fmla="*/ 640080 w 674370"/>
              <a:gd name="connsiteY34" fmla="*/ 20574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74370" h="350520">
                <a:moveTo>
                  <a:pt x="640080" y="205740"/>
                </a:moveTo>
                <a:lnTo>
                  <a:pt x="674370" y="133350"/>
                </a:lnTo>
                <a:lnTo>
                  <a:pt x="655320" y="106680"/>
                </a:lnTo>
                <a:lnTo>
                  <a:pt x="632460" y="72390"/>
                </a:lnTo>
                <a:lnTo>
                  <a:pt x="609600" y="53340"/>
                </a:lnTo>
                <a:lnTo>
                  <a:pt x="605790" y="45720"/>
                </a:lnTo>
                <a:lnTo>
                  <a:pt x="617220" y="34290"/>
                </a:lnTo>
                <a:lnTo>
                  <a:pt x="617220" y="34290"/>
                </a:lnTo>
                <a:lnTo>
                  <a:pt x="598170" y="0"/>
                </a:lnTo>
                <a:lnTo>
                  <a:pt x="598170" y="0"/>
                </a:lnTo>
                <a:lnTo>
                  <a:pt x="472440" y="22860"/>
                </a:lnTo>
                <a:lnTo>
                  <a:pt x="327660" y="60960"/>
                </a:lnTo>
                <a:lnTo>
                  <a:pt x="224790" y="95250"/>
                </a:lnTo>
                <a:lnTo>
                  <a:pt x="102870" y="140970"/>
                </a:lnTo>
                <a:lnTo>
                  <a:pt x="72390" y="148590"/>
                </a:lnTo>
                <a:lnTo>
                  <a:pt x="19050" y="259080"/>
                </a:lnTo>
                <a:lnTo>
                  <a:pt x="0" y="331470"/>
                </a:lnTo>
                <a:lnTo>
                  <a:pt x="22860" y="350520"/>
                </a:lnTo>
                <a:lnTo>
                  <a:pt x="45720" y="331470"/>
                </a:lnTo>
                <a:lnTo>
                  <a:pt x="72390" y="281940"/>
                </a:lnTo>
                <a:lnTo>
                  <a:pt x="80010" y="236220"/>
                </a:lnTo>
                <a:lnTo>
                  <a:pt x="99060" y="198120"/>
                </a:lnTo>
                <a:lnTo>
                  <a:pt x="144780" y="171450"/>
                </a:lnTo>
                <a:cubicBezTo>
                  <a:pt x="156210" y="168910"/>
                  <a:pt x="167711" y="166670"/>
                  <a:pt x="179070" y="163830"/>
                </a:cubicBezTo>
                <a:cubicBezTo>
                  <a:pt x="182966" y="162856"/>
                  <a:pt x="190500" y="160020"/>
                  <a:pt x="190500" y="160020"/>
                </a:cubicBezTo>
                <a:lnTo>
                  <a:pt x="224790" y="144780"/>
                </a:lnTo>
                <a:lnTo>
                  <a:pt x="297180" y="121920"/>
                </a:lnTo>
                <a:lnTo>
                  <a:pt x="361950" y="95250"/>
                </a:lnTo>
                <a:lnTo>
                  <a:pt x="457200" y="72390"/>
                </a:lnTo>
                <a:lnTo>
                  <a:pt x="464820" y="72390"/>
                </a:lnTo>
                <a:lnTo>
                  <a:pt x="529590" y="60960"/>
                </a:lnTo>
                <a:lnTo>
                  <a:pt x="560070" y="91440"/>
                </a:lnTo>
                <a:lnTo>
                  <a:pt x="579120" y="118110"/>
                </a:lnTo>
                <a:lnTo>
                  <a:pt x="601980" y="144780"/>
                </a:lnTo>
                <a:lnTo>
                  <a:pt x="640080" y="205740"/>
                </a:lnTo>
                <a:close/>
              </a:path>
            </a:pathLst>
          </a:cu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3" descr="C:\Users\Mike\AppData\Local\Microsoft\Windows\Temporary Internet Files\Content.IE5\FBTT91GW\MC900434843[1]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99" y="2343097"/>
            <a:ext cx="1156146" cy="103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Mike\Pictures\Microsoft Clip Organizer\00089084.wmf"/>
          <p:cNvPicPr>
            <a:picLocks noChangeAspect="1" noChangeArrowheads="1"/>
          </p:cNvPicPr>
          <p:nvPr/>
        </p:nvPicPr>
        <p:blipFill rotWithShape="1">
          <a:blip r:embed="rId3" cstate="email">
            <a:clrChange>
              <a:clrFrom>
                <a:srgbClr val="B7F9FF"/>
              </a:clrFrom>
              <a:clrTo>
                <a:srgbClr val="B7F9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67"/>
          <a:stretch/>
        </p:blipFill>
        <p:spPr bwMode="auto">
          <a:xfrm>
            <a:off x="1806764" y="2613610"/>
            <a:ext cx="762582" cy="606920"/>
          </a:xfrm>
          <a:prstGeom prst="rect">
            <a:avLst/>
          </a:prstGeom>
          <a:noFill/>
          <a:effectLst/>
          <a:scene3d>
            <a:camera prst="isometricOffAxis2Right">
              <a:rot lat="1200000" lon="183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reeform 22"/>
          <p:cNvSpPr/>
          <p:nvPr/>
        </p:nvSpPr>
        <p:spPr>
          <a:xfrm>
            <a:off x="3569754" y="2718986"/>
            <a:ext cx="2156219" cy="1210691"/>
          </a:xfrm>
          <a:custGeom>
            <a:avLst/>
            <a:gdLst>
              <a:gd name="connsiteX0" fmla="*/ 2692400 w 2692400"/>
              <a:gd name="connsiteY0" fmla="*/ 1202267 h 1727200"/>
              <a:gd name="connsiteX1" fmla="*/ 2607733 w 2692400"/>
              <a:gd name="connsiteY1" fmla="*/ 1227667 h 1727200"/>
              <a:gd name="connsiteX2" fmla="*/ 2556933 w 2692400"/>
              <a:gd name="connsiteY2" fmla="*/ 1244600 h 1727200"/>
              <a:gd name="connsiteX3" fmla="*/ 2531533 w 2692400"/>
              <a:gd name="connsiteY3" fmla="*/ 1354667 h 1727200"/>
              <a:gd name="connsiteX4" fmla="*/ 2514600 w 2692400"/>
              <a:gd name="connsiteY4" fmla="*/ 1422400 h 1727200"/>
              <a:gd name="connsiteX5" fmla="*/ 2506133 w 2692400"/>
              <a:gd name="connsiteY5" fmla="*/ 1490134 h 1727200"/>
              <a:gd name="connsiteX6" fmla="*/ 2489200 w 2692400"/>
              <a:gd name="connsiteY6" fmla="*/ 1566334 h 1727200"/>
              <a:gd name="connsiteX7" fmla="*/ 2480733 w 2692400"/>
              <a:gd name="connsiteY7" fmla="*/ 1651000 h 1727200"/>
              <a:gd name="connsiteX8" fmla="*/ 2472266 w 2692400"/>
              <a:gd name="connsiteY8" fmla="*/ 1684867 h 1727200"/>
              <a:gd name="connsiteX9" fmla="*/ 2421466 w 2692400"/>
              <a:gd name="connsiteY9" fmla="*/ 1701800 h 1727200"/>
              <a:gd name="connsiteX10" fmla="*/ 2396066 w 2692400"/>
              <a:gd name="connsiteY10" fmla="*/ 1710267 h 1727200"/>
              <a:gd name="connsiteX11" fmla="*/ 2370666 w 2692400"/>
              <a:gd name="connsiteY11" fmla="*/ 1718734 h 1727200"/>
              <a:gd name="connsiteX12" fmla="*/ 2345266 w 2692400"/>
              <a:gd name="connsiteY12" fmla="*/ 1727200 h 1727200"/>
              <a:gd name="connsiteX13" fmla="*/ 2235200 w 2692400"/>
              <a:gd name="connsiteY13" fmla="*/ 1701800 h 1727200"/>
              <a:gd name="connsiteX14" fmla="*/ 2209800 w 2692400"/>
              <a:gd name="connsiteY14" fmla="*/ 1693334 h 1727200"/>
              <a:gd name="connsiteX15" fmla="*/ 2184400 w 2692400"/>
              <a:gd name="connsiteY15" fmla="*/ 1676400 h 1727200"/>
              <a:gd name="connsiteX16" fmla="*/ 2040466 w 2692400"/>
              <a:gd name="connsiteY16" fmla="*/ 1651000 h 1727200"/>
              <a:gd name="connsiteX17" fmla="*/ 1803400 w 2692400"/>
              <a:gd name="connsiteY17" fmla="*/ 1659467 h 1727200"/>
              <a:gd name="connsiteX18" fmla="*/ 1778000 w 2692400"/>
              <a:gd name="connsiteY18" fmla="*/ 1676400 h 1727200"/>
              <a:gd name="connsiteX19" fmla="*/ 1718733 w 2692400"/>
              <a:gd name="connsiteY19" fmla="*/ 1684867 h 1727200"/>
              <a:gd name="connsiteX20" fmla="*/ 1490133 w 2692400"/>
              <a:gd name="connsiteY20" fmla="*/ 1667934 h 1727200"/>
              <a:gd name="connsiteX21" fmla="*/ 1464733 w 2692400"/>
              <a:gd name="connsiteY21" fmla="*/ 1659467 h 1727200"/>
              <a:gd name="connsiteX22" fmla="*/ 1286933 w 2692400"/>
              <a:gd name="connsiteY22" fmla="*/ 1651000 h 1727200"/>
              <a:gd name="connsiteX23" fmla="*/ 1193800 w 2692400"/>
              <a:gd name="connsiteY23" fmla="*/ 1634067 h 1727200"/>
              <a:gd name="connsiteX24" fmla="*/ 1168400 w 2692400"/>
              <a:gd name="connsiteY24" fmla="*/ 1625600 h 1727200"/>
              <a:gd name="connsiteX25" fmla="*/ 855133 w 2692400"/>
              <a:gd name="connsiteY25" fmla="*/ 1617134 h 1727200"/>
              <a:gd name="connsiteX26" fmla="*/ 762000 w 2692400"/>
              <a:gd name="connsiteY26" fmla="*/ 1591734 h 1727200"/>
              <a:gd name="connsiteX27" fmla="*/ 711200 w 2692400"/>
              <a:gd name="connsiteY27" fmla="*/ 1574800 h 1727200"/>
              <a:gd name="connsiteX28" fmla="*/ 550333 w 2692400"/>
              <a:gd name="connsiteY28" fmla="*/ 1583267 h 1727200"/>
              <a:gd name="connsiteX29" fmla="*/ 524933 w 2692400"/>
              <a:gd name="connsiteY29" fmla="*/ 1591734 h 1727200"/>
              <a:gd name="connsiteX30" fmla="*/ 491066 w 2692400"/>
              <a:gd name="connsiteY30" fmla="*/ 1600200 h 1727200"/>
              <a:gd name="connsiteX31" fmla="*/ 220133 w 2692400"/>
              <a:gd name="connsiteY31" fmla="*/ 1591734 h 1727200"/>
              <a:gd name="connsiteX32" fmla="*/ 194733 w 2692400"/>
              <a:gd name="connsiteY32" fmla="*/ 1583267 h 1727200"/>
              <a:gd name="connsiteX33" fmla="*/ 186266 w 2692400"/>
              <a:gd name="connsiteY33" fmla="*/ 1557867 h 1727200"/>
              <a:gd name="connsiteX34" fmla="*/ 169333 w 2692400"/>
              <a:gd name="connsiteY34" fmla="*/ 1515534 h 1727200"/>
              <a:gd name="connsiteX35" fmla="*/ 143933 w 2692400"/>
              <a:gd name="connsiteY35" fmla="*/ 1473200 h 1727200"/>
              <a:gd name="connsiteX36" fmla="*/ 101600 w 2692400"/>
              <a:gd name="connsiteY36" fmla="*/ 1363134 h 1727200"/>
              <a:gd name="connsiteX37" fmla="*/ 93133 w 2692400"/>
              <a:gd name="connsiteY37" fmla="*/ 1320800 h 1727200"/>
              <a:gd name="connsiteX38" fmla="*/ 76200 w 2692400"/>
              <a:gd name="connsiteY38" fmla="*/ 533400 h 1727200"/>
              <a:gd name="connsiteX39" fmla="*/ 67733 w 2692400"/>
              <a:gd name="connsiteY39" fmla="*/ 482600 h 1727200"/>
              <a:gd name="connsiteX40" fmla="*/ 50800 w 2692400"/>
              <a:gd name="connsiteY40" fmla="*/ 389467 h 1727200"/>
              <a:gd name="connsiteX41" fmla="*/ 59266 w 2692400"/>
              <a:gd name="connsiteY41" fmla="*/ 211667 h 1727200"/>
              <a:gd name="connsiteX42" fmla="*/ 76200 w 2692400"/>
              <a:gd name="connsiteY42" fmla="*/ 194734 h 1727200"/>
              <a:gd name="connsiteX43" fmla="*/ 59266 w 2692400"/>
              <a:gd name="connsiteY43" fmla="*/ 67734 h 1727200"/>
              <a:gd name="connsiteX44" fmla="*/ 0 w 2692400"/>
              <a:gd name="connsiteY44" fmla="*/ 0 h 172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692400" h="1727200">
                <a:moveTo>
                  <a:pt x="2692400" y="1202267"/>
                </a:moveTo>
                <a:cubicBezTo>
                  <a:pt x="2602162" y="1238361"/>
                  <a:pt x="2697676" y="1203137"/>
                  <a:pt x="2607733" y="1227667"/>
                </a:cubicBezTo>
                <a:cubicBezTo>
                  <a:pt x="2590513" y="1232363"/>
                  <a:pt x="2556933" y="1244600"/>
                  <a:pt x="2556933" y="1244600"/>
                </a:cubicBezTo>
                <a:cubicBezTo>
                  <a:pt x="2523859" y="1343823"/>
                  <a:pt x="2553515" y="1244758"/>
                  <a:pt x="2531533" y="1354667"/>
                </a:cubicBezTo>
                <a:cubicBezTo>
                  <a:pt x="2526969" y="1377488"/>
                  <a:pt x="2517487" y="1399307"/>
                  <a:pt x="2514600" y="1422400"/>
                </a:cubicBezTo>
                <a:cubicBezTo>
                  <a:pt x="2511778" y="1444978"/>
                  <a:pt x="2509874" y="1467690"/>
                  <a:pt x="2506133" y="1490134"/>
                </a:cubicBezTo>
                <a:cubicBezTo>
                  <a:pt x="2492715" y="1570639"/>
                  <a:pt x="2501754" y="1472176"/>
                  <a:pt x="2489200" y="1566334"/>
                </a:cubicBezTo>
                <a:cubicBezTo>
                  <a:pt x="2485452" y="1594448"/>
                  <a:pt x="2484744" y="1622922"/>
                  <a:pt x="2480733" y="1651000"/>
                </a:cubicBezTo>
                <a:cubicBezTo>
                  <a:pt x="2479087" y="1662519"/>
                  <a:pt x="2481101" y="1677294"/>
                  <a:pt x="2472266" y="1684867"/>
                </a:cubicBezTo>
                <a:cubicBezTo>
                  <a:pt x="2458714" y="1696483"/>
                  <a:pt x="2438399" y="1696156"/>
                  <a:pt x="2421466" y="1701800"/>
                </a:cubicBezTo>
                <a:lnTo>
                  <a:pt x="2396066" y="1710267"/>
                </a:lnTo>
                <a:lnTo>
                  <a:pt x="2370666" y="1718734"/>
                </a:lnTo>
                <a:lnTo>
                  <a:pt x="2345266" y="1727200"/>
                </a:lnTo>
                <a:cubicBezTo>
                  <a:pt x="2268325" y="1716209"/>
                  <a:pt x="2304937" y="1725046"/>
                  <a:pt x="2235200" y="1701800"/>
                </a:cubicBezTo>
                <a:lnTo>
                  <a:pt x="2209800" y="1693334"/>
                </a:lnTo>
                <a:cubicBezTo>
                  <a:pt x="2201333" y="1687689"/>
                  <a:pt x="2193963" y="1679878"/>
                  <a:pt x="2184400" y="1676400"/>
                </a:cubicBezTo>
                <a:cubicBezTo>
                  <a:pt x="2133514" y="1657896"/>
                  <a:pt x="2094070" y="1656956"/>
                  <a:pt x="2040466" y="1651000"/>
                </a:cubicBezTo>
                <a:cubicBezTo>
                  <a:pt x="1961444" y="1653822"/>
                  <a:pt x="1882105" y="1651850"/>
                  <a:pt x="1803400" y="1659467"/>
                </a:cubicBezTo>
                <a:cubicBezTo>
                  <a:pt x="1793272" y="1660447"/>
                  <a:pt x="1787746" y="1673476"/>
                  <a:pt x="1778000" y="1676400"/>
                </a:cubicBezTo>
                <a:cubicBezTo>
                  <a:pt x="1758885" y="1682134"/>
                  <a:pt x="1738489" y="1682045"/>
                  <a:pt x="1718733" y="1684867"/>
                </a:cubicBezTo>
                <a:cubicBezTo>
                  <a:pt x="1681835" y="1682561"/>
                  <a:pt x="1538976" y="1674911"/>
                  <a:pt x="1490133" y="1667934"/>
                </a:cubicBezTo>
                <a:cubicBezTo>
                  <a:pt x="1481298" y="1666672"/>
                  <a:pt x="1473627" y="1660208"/>
                  <a:pt x="1464733" y="1659467"/>
                </a:cubicBezTo>
                <a:cubicBezTo>
                  <a:pt x="1405604" y="1654539"/>
                  <a:pt x="1346200" y="1653822"/>
                  <a:pt x="1286933" y="1651000"/>
                </a:cubicBezTo>
                <a:cubicBezTo>
                  <a:pt x="1228679" y="1631584"/>
                  <a:pt x="1299117" y="1653216"/>
                  <a:pt x="1193800" y="1634067"/>
                </a:cubicBezTo>
                <a:cubicBezTo>
                  <a:pt x="1185019" y="1632470"/>
                  <a:pt x="1177314" y="1626046"/>
                  <a:pt x="1168400" y="1625600"/>
                </a:cubicBezTo>
                <a:cubicBezTo>
                  <a:pt x="1064070" y="1620384"/>
                  <a:pt x="959555" y="1619956"/>
                  <a:pt x="855133" y="1617134"/>
                </a:cubicBezTo>
                <a:cubicBezTo>
                  <a:pt x="803931" y="1582998"/>
                  <a:pt x="855192" y="1611704"/>
                  <a:pt x="762000" y="1591734"/>
                </a:cubicBezTo>
                <a:cubicBezTo>
                  <a:pt x="744547" y="1587994"/>
                  <a:pt x="711200" y="1574800"/>
                  <a:pt x="711200" y="1574800"/>
                </a:cubicBezTo>
                <a:cubicBezTo>
                  <a:pt x="657578" y="1577622"/>
                  <a:pt x="603809" y="1578405"/>
                  <a:pt x="550333" y="1583267"/>
                </a:cubicBezTo>
                <a:cubicBezTo>
                  <a:pt x="541445" y="1584075"/>
                  <a:pt x="533514" y="1589282"/>
                  <a:pt x="524933" y="1591734"/>
                </a:cubicBezTo>
                <a:cubicBezTo>
                  <a:pt x="513744" y="1594931"/>
                  <a:pt x="502355" y="1597378"/>
                  <a:pt x="491066" y="1600200"/>
                </a:cubicBezTo>
                <a:cubicBezTo>
                  <a:pt x="400755" y="1597378"/>
                  <a:pt x="310341" y="1596889"/>
                  <a:pt x="220133" y="1591734"/>
                </a:cubicBezTo>
                <a:cubicBezTo>
                  <a:pt x="211223" y="1591225"/>
                  <a:pt x="201044" y="1589578"/>
                  <a:pt x="194733" y="1583267"/>
                </a:cubicBezTo>
                <a:cubicBezTo>
                  <a:pt x="188422" y="1576956"/>
                  <a:pt x="189400" y="1566223"/>
                  <a:pt x="186266" y="1557867"/>
                </a:cubicBezTo>
                <a:cubicBezTo>
                  <a:pt x="180930" y="1543637"/>
                  <a:pt x="176130" y="1529128"/>
                  <a:pt x="169333" y="1515534"/>
                </a:cubicBezTo>
                <a:cubicBezTo>
                  <a:pt x="161974" y="1500815"/>
                  <a:pt x="152400" y="1487311"/>
                  <a:pt x="143933" y="1473200"/>
                </a:cubicBezTo>
                <a:cubicBezTo>
                  <a:pt x="123009" y="1389502"/>
                  <a:pt x="138974" y="1425423"/>
                  <a:pt x="101600" y="1363134"/>
                </a:cubicBezTo>
                <a:cubicBezTo>
                  <a:pt x="98778" y="1349023"/>
                  <a:pt x="95499" y="1334995"/>
                  <a:pt x="93133" y="1320800"/>
                </a:cubicBezTo>
                <a:cubicBezTo>
                  <a:pt x="50692" y="1066164"/>
                  <a:pt x="80586" y="735146"/>
                  <a:pt x="76200" y="533400"/>
                </a:cubicBezTo>
                <a:cubicBezTo>
                  <a:pt x="75827" y="516237"/>
                  <a:pt x="70343" y="499567"/>
                  <a:pt x="67733" y="482600"/>
                </a:cubicBezTo>
                <a:cubicBezTo>
                  <a:pt x="55597" y="403723"/>
                  <a:pt x="65285" y="447413"/>
                  <a:pt x="50800" y="389467"/>
                </a:cubicBezTo>
                <a:cubicBezTo>
                  <a:pt x="53622" y="330200"/>
                  <a:pt x="51592" y="270502"/>
                  <a:pt x="59266" y="211667"/>
                </a:cubicBezTo>
                <a:cubicBezTo>
                  <a:pt x="60298" y="203752"/>
                  <a:pt x="75631" y="202696"/>
                  <a:pt x="76200" y="194734"/>
                </a:cubicBezTo>
                <a:cubicBezTo>
                  <a:pt x="77383" y="178178"/>
                  <a:pt x="75751" y="100705"/>
                  <a:pt x="59266" y="67734"/>
                </a:cubicBezTo>
                <a:cubicBezTo>
                  <a:pt x="45513" y="40229"/>
                  <a:pt x="21284" y="21287"/>
                  <a:pt x="0" y="0"/>
                </a:cubicBezTo>
              </a:path>
            </a:pathLst>
          </a:custGeom>
          <a:ln w="28575">
            <a:solidFill>
              <a:schemeClr val="accent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272468" y="4614973"/>
            <a:ext cx="2438400" cy="20837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Screen Clippi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762676" y="5230841"/>
            <a:ext cx="267359" cy="1368624"/>
          </a:xfrm>
          <a:prstGeom prst="rect">
            <a:avLst/>
          </a:prstGeom>
        </p:spPr>
      </p:pic>
      <p:pic>
        <p:nvPicPr>
          <p:cNvPr id="26" name="Picture 25" descr="Screen Clippi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204" y="5842181"/>
            <a:ext cx="146411" cy="140046"/>
          </a:xfrm>
          <a:prstGeom prst="rect">
            <a:avLst/>
          </a:prstGeom>
        </p:spPr>
      </p:pic>
      <p:pic>
        <p:nvPicPr>
          <p:cNvPr id="27" name="Picture 3" descr="C:\Users\Mike\Pictures\Microsoft Clip Organizer\00089084.wmf"/>
          <p:cNvPicPr>
            <a:picLocks noChangeAspect="1" noChangeArrowheads="1"/>
          </p:cNvPicPr>
          <p:nvPr/>
        </p:nvPicPr>
        <p:blipFill rotWithShape="1">
          <a:blip r:embed="rId3" cstate="email">
            <a:clrChange>
              <a:clrFrom>
                <a:srgbClr val="B7F9FF"/>
              </a:clrFrom>
              <a:clrTo>
                <a:srgbClr val="B7F9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67"/>
          <a:stretch/>
        </p:blipFill>
        <p:spPr bwMode="auto">
          <a:xfrm>
            <a:off x="4631642" y="4994555"/>
            <a:ext cx="799244" cy="63853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3238508" y="5808713"/>
            <a:ext cx="1046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Size</a:t>
            </a:r>
          </a:p>
          <a:p>
            <a:pPr algn="r"/>
            <a:r>
              <a:rPr lang="en-US" sz="1200" dirty="0" smtClean="0"/>
              <a:t>Distance</a:t>
            </a:r>
          </a:p>
          <a:p>
            <a:pPr algn="r"/>
            <a:r>
              <a:rPr lang="en-US" sz="1200" dirty="0" smtClean="0"/>
              <a:t>Transparency </a:t>
            </a:r>
            <a:endParaRPr lang="en-US" sz="1200" dirty="0"/>
          </a:p>
        </p:txBody>
      </p:sp>
      <p:pic>
        <p:nvPicPr>
          <p:cNvPr id="29" name="Picture 28" descr="Screen Clippi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759701" y="5451611"/>
            <a:ext cx="267359" cy="1368624"/>
          </a:xfrm>
          <a:prstGeom prst="rect">
            <a:avLst/>
          </a:prstGeom>
        </p:spPr>
      </p:pic>
      <p:pic>
        <p:nvPicPr>
          <p:cNvPr id="30" name="Picture 29" descr="Screen Clippi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211" y="6061855"/>
            <a:ext cx="146411" cy="140046"/>
          </a:xfrm>
          <a:prstGeom prst="rect">
            <a:avLst/>
          </a:prstGeom>
        </p:spPr>
      </p:pic>
      <p:pic>
        <p:nvPicPr>
          <p:cNvPr id="31" name="Picture 30" descr="Screen Clippi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756726" y="5672381"/>
            <a:ext cx="267359" cy="1368624"/>
          </a:xfrm>
          <a:prstGeom prst="rect">
            <a:avLst/>
          </a:prstGeom>
        </p:spPr>
      </p:pic>
      <p:pic>
        <p:nvPicPr>
          <p:cNvPr id="32" name="Picture 31" descr="Screen Clippi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035" y="6291844"/>
            <a:ext cx="146411" cy="140046"/>
          </a:xfrm>
          <a:prstGeom prst="rect">
            <a:avLst/>
          </a:prstGeom>
        </p:spPr>
      </p:pic>
      <p:sp>
        <p:nvSpPr>
          <p:cNvPr id="33" name="Chord 32"/>
          <p:cNvSpPr/>
          <p:nvPr/>
        </p:nvSpPr>
        <p:spPr>
          <a:xfrm rot="285527">
            <a:off x="3503930" y="5192325"/>
            <a:ext cx="781979" cy="688628"/>
          </a:xfrm>
          <a:prstGeom prst="chord">
            <a:avLst>
              <a:gd name="adj1" fmla="val 9371307"/>
              <a:gd name="adj2" fmla="val 815515"/>
            </a:avLst>
          </a:prstGeom>
          <a:ln w="12700"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584842" y="4831059"/>
            <a:ext cx="537024" cy="493562"/>
          </a:xfrm>
          <a:prstGeom prst="ellipse">
            <a:avLst/>
          </a:prstGeom>
          <a:ln w="12700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3643709" y="4994555"/>
            <a:ext cx="484274" cy="208250"/>
          </a:xfrm>
          <a:custGeom>
            <a:avLst/>
            <a:gdLst>
              <a:gd name="connsiteX0" fmla="*/ 69802 w 3343493"/>
              <a:gd name="connsiteY0" fmla="*/ 781777 h 1249448"/>
              <a:gd name="connsiteX1" fmla="*/ 139603 w 3343493"/>
              <a:gd name="connsiteY1" fmla="*/ 774797 h 1249448"/>
              <a:gd name="connsiteX2" fmla="*/ 202424 w 3343493"/>
              <a:gd name="connsiteY2" fmla="*/ 621233 h 1249448"/>
              <a:gd name="connsiteX3" fmla="*/ 223365 w 3343493"/>
              <a:gd name="connsiteY3" fmla="*/ 397868 h 1249448"/>
              <a:gd name="connsiteX4" fmla="*/ 321087 w 3343493"/>
              <a:gd name="connsiteY4" fmla="*/ 223365 h 1249448"/>
              <a:gd name="connsiteX5" fmla="*/ 397869 w 3343493"/>
              <a:gd name="connsiteY5" fmla="*/ 251285 h 1249448"/>
              <a:gd name="connsiteX6" fmla="*/ 516531 w 3343493"/>
              <a:gd name="connsiteY6" fmla="*/ 272226 h 1249448"/>
              <a:gd name="connsiteX7" fmla="*/ 621234 w 3343493"/>
              <a:gd name="connsiteY7" fmla="*/ 335047 h 1249448"/>
              <a:gd name="connsiteX8" fmla="*/ 795737 w 3343493"/>
              <a:gd name="connsiteY8" fmla="*/ 446729 h 1249448"/>
              <a:gd name="connsiteX9" fmla="*/ 907420 w 3343493"/>
              <a:gd name="connsiteY9" fmla="*/ 474650 h 1249448"/>
              <a:gd name="connsiteX10" fmla="*/ 1005142 w 3343493"/>
              <a:gd name="connsiteY10" fmla="*/ 544452 h 1249448"/>
              <a:gd name="connsiteX11" fmla="*/ 1200586 w 3343493"/>
              <a:gd name="connsiteY11" fmla="*/ 614253 h 1249448"/>
              <a:gd name="connsiteX12" fmla="*/ 1333209 w 3343493"/>
              <a:gd name="connsiteY12" fmla="*/ 656134 h 1249448"/>
              <a:gd name="connsiteX13" fmla="*/ 1354150 w 3343493"/>
              <a:gd name="connsiteY13" fmla="*/ 739896 h 1249448"/>
              <a:gd name="connsiteX14" fmla="*/ 1416971 w 3343493"/>
              <a:gd name="connsiteY14" fmla="*/ 858558 h 1249448"/>
              <a:gd name="connsiteX15" fmla="*/ 1451872 w 3343493"/>
              <a:gd name="connsiteY15" fmla="*/ 970241 h 1249448"/>
              <a:gd name="connsiteX16" fmla="*/ 1514693 w 3343493"/>
              <a:gd name="connsiteY16" fmla="*/ 1116824 h 1249448"/>
              <a:gd name="connsiteX17" fmla="*/ 1549594 w 3343493"/>
              <a:gd name="connsiteY17" fmla="*/ 1165685 h 1249448"/>
              <a:gd name="connsiteX18" fmla="*/ 1598455 w 3343493"/>
              <a:gd name="connsiteY18" fmla="*/ 1200586 h 1249448"/>
              <a:gd name="connsiteX19" fmla="*/ 1745038 w 3343493"/>
              <a:gd name="connsiteY19" fmla="*/ 1228506 h 1249448"/>
              <a:gd name="connsiteX20" fmla="*/ 1842760 w 3343493"/>
              <a:gd name="connsiteY20" fmla="*/ 1249447 h 1249448"/>
              <a:gd name="connsiteX21" fmla="*/ 1954443 w 3343493"/>
              <a:gd name="connsiteY21" fmla="*/ 1235487 h 1249448"/>
              <a:gd name="connsiteX22" fmla="*/ 2142907 w 3343493"/>
              <a:gd name="connsiteY22" fmla="*/ 1151725 h 1249448"/>
              <a:gd name="connsiteX23" fmla="*/ 2240629 w 3343493"/>
              <a:gd name="connsiteY23" fmla="*/ 1012122 h 1249448"/>
              <a:gd name="connsiteX24" fmla="*/ 2394192 w 3343493"/>
              <a:gd name="connsiteY24" fmla="*/ 760836 h 1249448"/>
              <a:gd name="connsiteX25" fmla="*/ 2436073 w 3343493"/>
              <a:gd name="connsiteY25" fmla="*/ 642174 h 1249448"/>
              <a:gd name="connsiteX26" fmla="*/ 2512855 w 3343493"/>
              <a:gd name="connsiteY26" fmla="*/ 760836 h 1249448"/>
              <a:gd name="connsiteX27" fmla="*/ 2568696 w 3343493"/>
              <a:gd name="connsiteY27" fmla="*/ 844598 h 1249448"/>
              <a:gd name="connsiteX28" fmla="*/ 2687359 w 3343493"/>
              <a:gd name="connsiteY28" fmla="*/ 914400 h 1249448"/>
              <a:gd name="connsiteX29" fmla="*/ 2861863 w 3343493"/>
              <a:gd name="connsiteY29" fmla="*/ 914400 h 1249448"/>
              <a:gd name="connsiteX30" fmla="*/ 2966565 w 3343493"/>
              <a:gd name="connsiteY30" fmla="*/ 865539 h 1249448"/>
              <a:gd name="connsiteX31" fmla="*/ 3106168 w 3343493"/>
              <a:gd name="connsiteY31" fmla="*/ 767816 h 1249448"/>
              <a:gd name="connsiteX32" fmla="*/ 3231811 w 3343493"/>
              <a:gd name="connsiteY32" fmla="*/ 621233 h 1249448"/>
              <a:gd name="connsiteX33" fmla="*/ 3287652 w 3343493"/>
              <a:gd name="connsiteY33" fmla="*/ 411829 h 1249448"/>
              <a:gd name="connsiteX34" fmla="*/ 3322553 w 3343493"/>
              <a:gd name="connsiteY34" fmla="*/ 223365 h 1249448"/>
              <a:gd name="connsiteX35" fmla="*/ 3322553 w 3343493"/>
              <a:gd name="connsiteY35" fmla="*/ 223365 h 1249448"/>
              <a:gd name="connsiteX36" fmla="*/ 3343493 w 3343493"/>
              <a:gd name="connsiteY36" fmla="*/ 90742 h 1249448"/>
              <a:gd name="connsiteX37" fmla="*/ 3238791 w 3343493"/>
              <a:gd name="connsiteY37" fmla="*/ 34900 h 1249448"/>
              <a:gd name="connsiteX38" fmla="*/ 3155029 w 3343493"/>
              <a:gd name="connsiteY38" fmla="*/ 0 h 1249448"/>
              <a:gd name="connsiteX39" fmla="*/ 2931664 w 3343493"/>
              <a:gd name="connsiteY39" fmla="*/ 41881 h 1249448"/>
              <a:gd name="connsiteX40" fmla="*/ 2659438 w 3343493"/>
              <a:gd name="connsiteY40" fmla="*/ 146583 h 1249448"/>
              <a:gd name="connsiteX41" fmla="*/ 2526815 w 3343493"/>
              <a:gd name="connsiteY41" fmla="*/ 237325 h 1249448"/>
              <a:gd name="connsiteX42" fmla="*/ 2436073 w 3343493"/>
              <a:gd name="connsiteY42" fmla="*/ 321087 h 1249448"/>
              <a:gd name="connsiteX43" fmla="*/ 2240629 w 3343493"/>
              <a:gd name="connsiteY43" fmla="*/ 355987 h 1249448"/>
              <a:gd name="connsiteX44" fmla="*/ 2135927 w 3343493"/>
              <a:gd name="connsiteY44" fmla="*/ 314106 h 1249448"/>
              <a:gd name="connsiteX45" fmla="*/ 1947463 w 3343493"/>
              <a:gd name="connsiteY45" fmla="*/ 328067 h 1249448"/>
              <a:gd name="connsiteX46" fmla="*/ 1556574 w 3343493"/>
              <a:gd name="connsiteY46" fmla="*/ 404848 h 1249448"/>
              <a:gd name="connsiteX47" fmla="*/ 1368110 w 3343493"/>
              <a:gd name="connsiteY47" fmla="*/ 495590 h 1249448"/>
              <a:gd name="connsiteX48" fmla="*/ 970241 w 3343493"/>
              <a:gd name="connsiteY48" fmla="*/ 300146 h 1249448"/>
              <a:gd name="connsiteX49" fmla="*/ 718956 w 3343493"/>
              <a:gd name="connsiteY49" fmla="*/ 279206 h 1249448"/>
              <a:gd name="connsiteX50" fmla="*/ 349008 w 3343493"/>
              <a:gd name="connsiteY50" fmla="*/ 125642 h 1249448"/>
              <a:gd name="connsiteX51" fmla="*/ 286186 w 3343493"/>
              <a:gd name="connsiteY51" fmla="*/ 125642 h 1249448"/>
              <a:gd name="connsiteX52" fmla="*/ 181484 w 3343493"/>
              <a:gd name="connsiteY52" fmla="*/ 251285 h 1249448"/>
              <a:gd name="connsiteX53" fmla="*/ 34901 w 3343493"/>
              <a:gd name="connsiteY53" fmla="*/ 579352 h 1249448"/>
              <a:gd name="connsiteX54" fmla="*/ 27921 w 3343493"/>
              <a:gd name="connsiteY54" fmla="*/ 642174 h 1249448"/>
              <a:gd name="connsiteX55" fmla="*/ 27921 w 3343493"/>
              <a:gd name="connsiteY55" fmla="*/ 711975 h 1249448"/>
              <a:gd name="connsiteX56" fmla="*/ 0 w 3343493"/>
              <a:gd name="connsiteY56" fmla="*/ 781777 h 1249448"/>
              <a:gd name="connsiteX57" fmla="*/ 69802 w 3343493"/>
              <a:gd name="connsiteY57" fmla="*/ 781777 h 1249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3343493" h="1249448">
                <a:moveTo>
                  <a:pt x="69802" y="781777"/>
                </a:moveTo>
                <a:lnTo>
                  <a:pt x="139603" y="774797"/>
                </a:lnTo>
                <a:lnTo>
                  <a:pt x="202424" y="621233"/>
                </a:lnTo>
                <a:lnTo>
                  <a:pt x="223365" y="397868"/>
                </a:lnTo>
                <a:lnTo>
                  <a:pt x="321087" y="223365"/>
                </a:lnTo>
                <a:lnTo>
                  <a:pt x="397869" y="251285"/>
                </a:lnTo>
                <a:lnTo>
                  <a:pt x="516531" y="272226"/>
                </a:lnTo>
                <a:lnTo>
                  <a:pt x="621234" y="335047"/>
                </a:lnTo>
                <a:lnTo>
                  <a:pt x="795737" y="446729"/>
                </a:lnTo>
                <a:lnTo>
                  <a:pt x="907420" y="474650"/>
                </a:lnTo>
                <a:lnTo>
                  <a:pt x="1005142" y="544452"/>
                </a:lnTo>
                <a:lnTo>
                  <a:pt x="1200586" y="614253"/>
                </a:lnTo>
                <a:lnTo>
                  <a:pt x="1333209" y="656134"/>
                </a:lnTo>
                <a:lnTo>
                  <a:pt x="1354150" y="739896"/>
                </a:lnTo>
                <a:lnTo>
                  <a:pt x="1416971" y="858558"/>
                </a:lnTo>
                <a:lnTo>
                  <a:pt x="1451872" y="970241"/>
                </a:lnTo>
                <a:lnTo>
                  <a:pt x="1514693" y="1116824"/>
                </a:lnTo>
                <a:lnTo>
                  <a:pt x="1549594" y="1165685"/>
                </a:lnTo>
                <a:lnTo>
                  <a:pt x="1598455" y="1200586"/>
                </a:lnTo>
                <a:lnTo>
                  <a:pt x="1745038" y="1228506"/>
                </a:lnTo>
                <a:cubicBezTo>
                  <a:pt x="1838047" y="1249970"/>
                  <a:pt x="1804738" y="1249447"/>
                  <a:pt x="1842760" y="1249447"/>
                </a:cubicBezTo>
                <a:lnTo>
                  <a:pt x="1954443" y="1235487"/>
                </a:lnTo>
                <a:lnTo>
                  <a:pt x="2142907" y="1151725"/>
                </a:lnTo>
                <a:lnTo>
                  <a:pt x="2240629" y="1012122"/>
                </a:lnTo>
                <a:lnTo>
                  <a:pt x="2394192" y="760836"/>
                </a:lnTo>
                <a:lnTo>
                  <a:pt x="2436073" y="642174"/>
                </a:lnTo>
                <a:lnTo>
                  <a:pt x="2512855" y="760836"/>
                </a:lnTo>
                <a:lnTo>
                  <a:pt x="2568696" y="844598"/>
                </a:lnTo>
                <a:lnTo>
                  <a:pt x="2687359" y="914400"/>
                </a:lnTo>
                <a:lnTo>
                  <a:pt x="2861863" y="914400"/>
                </a:lnTo>
                <a:lnTo>
                  <a:pt x="2966565" y="865539"/>
                </a:lnTo>
                <a:lnTo>
                  <a:pt x="3106168" y="767816"/>
                </a:lnTo>
                <a:lnTo>
                  <a:pt x="3231811" y="621233"/>
                </a:lnTo>
                <a:lnTo>
                  <a:pt x="3287652" y="411829"/>
                </a:lnTo>
                <a:lnTo>
                  <a:pt x="3322553" y="223365"/>
                </a:lnTo>
                <a:lnTo>
                  <a:pt x="3322553" y="223365"/>
                </a:lnTo>
                <a:lnTo>
                  <a:pt x="3343493" y="90742"/>
                </a:lnTo>
                <a:lnTo>
                  <a:pt x="3238791" y="34900"/>
                </a:lnTo>
                <a:lnTo>
                  <a:pt x="3155029" y="0"/>
                </a:lnTo>
                <a:lnTo>
                  <a:pt x="2931664" y="41881"/>
                </a:lnTo>
                <a:lnTo>
                  <a:pt x="2659438" y="146583"/>
                </a:lnTo>
                <a:lnTo>
                  <a:pt x="2526815" y="237325"/>
                </a:lnTo>
                <a:lnTo>
                  <a:pt x="2436073" y="321087"/>
                </a:lnTo>
                <a:lnTo>
                  <a:pt x="2240629" y="355987"/>
                </a:lnTo>
                <a:lnTo>
                  <a:pt x="2135927" y="314106"/>
                </a:lnTo>
                <a:lnTo>
                  <a:pt x="1947463" y="328067"/>
                </a:lnTo>
                <a:lnTo>
                  <a:pt x="1556574" y="404848"/>
                </a:lnTo>
                <a:lnTo>
                  <a:pt x="1368110" y="495590"/>
                </a:lnTo>
                <a:lnTo>
                  <a:pt x="970241" y="300146"/>
                </a:lnTo>
                <a:lnTo>
                  <a:pt x="718956" y="279206"/>
                </a:lnTo>
                <a:lnTo>
                  <a:pt x="349008" y="125642"/>
                </a:lnTo>
                <a:lnTo>
                  <a:pt x="286186" y="125642"/>
                </a:lnTo>
                <a:lnTo>
                  <a:pt x="181484" y="251285"/>
                </a:lnTo>
                <a:lnTo>
                  <a:pt x="34901" y="579352"/>
                </a:lnTo>
                <a:lnTo>
                  <a:pt x="27921" y="642174"/>
                </a:lnTo>
                <a:lnTo>
                  <a:pt x="27921" y="711975"/>
                </a:lnTo>
                <a:lnTo>
                  <a:pt x="0" y="781777"/>
                </a:lnTo>
                <a:lnTo>
                  <a:pt x="69802" y="781777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 flipH="1" flipV="1">
            <a:off x="2061532" y="2294292"/>
            <a:ext cx="1291268" cy="396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0" idx="1"/>
          </p:cNvCxnSpPr>
          <p:nvPr/>
        </p:nvCxnSpPr>
        <p:spPr>
          <a:xfrm flipH="1">
            <a:off x="1581199" y="2752919"/>
            <a:ext cx="1756411" cy="678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86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Deliverables?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455" y="2408823"/>
            <a:ext cx="7610476" cy="3670767"/>
          </a:xfrm>
        </p:spPr>
        <p:txBody>
          <a:bodyPr/>
          <a:lstStyle/>
          <a:p>
            <a:r>
              <a:rPr lang="en-US" dirty="0" smtClean="0"/>
              <a:t>Demonstrable working prototype:</a:t>
            </a:r>
          </a:p>
          <a:p>
            <a:pPr lvl="1"/>
            <a:r>
              <a:rPr lang="en-US" dirty="0" smtClean="0"/>
              <a:t>Video successfully streams between server and glasses</a:t>
            </a:r>
          </a:p>
          <a:p>
            <a:pPr lvl="1"/>
            <a:r>
              <a:rPr lang="en-US" dirty="0" smtClean="0"/>
              <a:t>The API solution correctly and quickly modifies streaming video displayed on the glasses</a:t>
            </a:r>
          </a:p>
          <a:p>
            <a:r>
              <a:rPr lang="en-US" dirty="0" smtClean="0"/>
              <a:t>Working usability test environment</a:t>
            </a:r>
          </a:p>
          <a:p>
            <a:pPr lvl="1"/>
            <a:r>
              <a:rPr lang="en-US" dirty="0" smtClean="0"/>
              <a:t>Sample test cases</a:t>
            </a:r>
          </a:p>
          <a:p>
            <a:r>
              <a:rPr lang="en-US" dirty="0" smtClean="0"/>
              <a:t>Technical and User Documentation</a:t>
            </a:r>
          </a:p>
          <a:p>
            <a:r>
              <a:rPr lang="en-US" dirty="0" smtClean="0"/>
              <a:t>Logging?</a:t>
            </a:r>
          </a:p>
        </p:txBody>
      </p:sp>
    </p:spTree>
    <p:extLst>
      <p:ext uri="{BB962C8B-B14F-4D97-AF65-F5344CB8AC3E}">
        <p14:creationId xmlns:p14="http://schemas.microsoft.com/office/powerpoint/2010/main" val="231375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Chosen AR Display: </a:t>
            </a:r>
            <a:r>
              <a:rPr lang="en-US" dirty="0" err="1" smtClean="0"/>
              <a:t>Vuzix</a:t>
            </a:r>
            <a:r>
              <a:rPr lang="en-US" dirty="0" smtClean="0"/>
              <a:t> </a:t>
            </a:r>
            <a:r>
              <a:rPr lang="en-US" dirty="0" err="1" smtClean="0"/>
              <a:t>Tac</a:t>
            </a:r>
            <a:r>
              <a:rPr lang="en-US" dirty="0" smtClean="0"/>
              <a:t>-Eye 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834" y="2431816"/>
            <a:ext cx="6249997" cy="3670767"/>
          </a:xfrm>
        </p:spPr>
        <p:txBody>
          <a:bodyPr/>
          <a:lstStyle/>
          <a:p>
            <a:r>
              <a:rPr lang="en-US" dirty="0" smtClean="0"/>
              <a:t>Child suitable</a:t>
            </a:r>
          </a:p>
          <a:p>
            <a:r>
              <a:rPr lang="en-US" dirty="0" smtClean="0"/>
              <a:t>Durable</a:t>
            </a:r>
          </a:p>
          <a:p>
            <a:r>
              <a:rPr lang="en-US" dirty="0" smtClean="0"/>
              <a:t>Lightweight</a:t>
            </a:r>
          </a:p>
          <a:p>
            <a:r>
              <a:rPr lang="en-US" dirty="0" smtClean="0"/>
              <a:t>Attaches to prescription and non-prescription lenses</a:t>
            </a:r>
          </a:p>
          <a:p>
            <a:r>
              <a:rPr lang="en-US" dirty="0" smtClean="0"/>
              <a:t>Within Budget - $3,500</a:t>
            </a:r>
          </a:p>
          <a:p>
            <a:endParaRPr lang="en-US" dirty="0"/>
          </a:p>
        </p:txBody>
      </p:sp>
      <p:pic>
        <p:nvPicPr>
          <p:cNvPr id="5" name="Picture 4" descr="5uCDMGxKeiS_YrYvQIK9D4CcLyN8ZxZ3tNBCqzab8HU0RklGZybzu7D0rHE9cPFhYbpetA4l2km-LjTjypE8OQM_ZRh6vwe8EgUOXmAN0qpA62w728uzzNBJNlkU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69769" y="4730984"/>
            <a:ext cx="3277889" cy="137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6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Choosen</a:t>
            </a:r>
            <a:r>
              <a:rPr lang="en-US" dirty="0" smtClean="0"/>
              <a:t> AR Display: </a:t>
            </a:r>
            <a:r>
              <a:rPr lang="en-US" dirty="0" err="1" smtClean="0"/>
              <a:t>Vuzix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4021" y="2070347"/>
            <a:ext cx="3566160" cy="877887"/>
          </a:xfrm>
        </p:spPr>
        <p:txBody>
          <a:bodyPr/>
          <a:lstStyle/>
          <a:p>
            <a:r>
              <a:rPr lang="en-US" dirty="0" err="1"/>
              <a:t>Tac</a:t>
            </a:r>
            <a:r>
              <a:rPr lang="en-US" dirty="0"/>
              <a:t>-Eye LT</a:t>
            </a:r>
          </a:p>
        </p:txBody>
      </p:sp>
      <p:pic>
        <p:nvPicPr>
          <p:cNvPr id="7" name="Picture 6" descr="5uCDMGxKeiS_YrYvQIK9D4CcLyN8ZxZ3tNBCqzab8HU0RklGZybzu7D0rHE9cPFhYbpetA4l2km-LjTjypE8OQM_ZRh6vwe8EgUOXmAN0qpA62w728uzzNBJNlkU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8859" y="5231862"/>
            <a:ext cx="3277889" cy="1371599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4021" y="3065929"/>
            <a:ext cx="3566160" cy="3211046"/>
          </a:xfrm>
        </p:spPr>
        <p:txBody>
          <a:bodyPr/>
          <a:lstStyle/>
          <a:p>
            <a:r>
              <a:rPr lang="en-US" dirty="0" smtClean="0"/>
              <a:t>Child Suitable</a:t>
            </a:r>
          </a:p>
          <a:p>
            <a:r>
              <a:rPr lang="en-US" dirty="0" smtClean="0"/>
              <a:t>Durable</a:t>
            </a:r>
          </a:p>
          <a:p>
            <a:r>
              <a:rPr lang="en-US" dirty="0" smtClean="0"/>
              <a:t>Lightweight</a:t>
            </a:r>
          </a:p>
          <a:p>
            <a:r>
              <a:rPr lang="en-US" dirty="0" smtClean="0"/>
              <a:t>Attaches to prescription and non-prescription glasses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Binocular Glasses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High-contrast Display</a:t>
            </a:r>
          </a:p>
          <a:p>
            <a:r>
              <a:rPr lang="en-US" dirty="0" smtClean="0"/>
              <a:t>‘ordinary-looking sunglasses’</a:t>
            </a:r>
          </a:p>
          <a:p>
            <a:r>
              <a:rPr lang="en-US" dirty="0" smtClean="0"/>
              <a:t>Early summer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805" y="4815636"/>
            <a:ext cx="3277889" cy="132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88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erception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Perception.thmx</Template>
  <TotalTime>766</TotalTime>
  <Words>580</Words>
  <Application>Microsoft Office PowerPoint</Application>
  <PresentationFormat>On-screen Show (4:3)</PresentationFormat>
  <Paragraphs>150</Paragraphs>
  <Slides>19</Slides>
  <Notes>1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Perception</vt:lpstr>
      <vt:lpstr>Augmented Reality Innovations</vt:lpstr>
      <vt:lpstr>Project Overview</vt:lpstr>
      <vt:lpstr>Our Scope</vt:lpstr>
      <vt:lpstr>Beyond Our Scope</vt:lpstr>
      <vt:lpstr>Development and Testing</vt:lpstr>
      <vt:lpstr>Testing Environment</vt:lpstr>
      <vt:lpstr>Deliverables?</vt:lpstr>
      <vt:lpstr>Chosen AR Display: Vuzix Tac-Eye LT</vt:lpstr>
      <vt:lpstr>Choosen AR Display: Vuzix</vt:lpstr>
      <vt:lpstr>UI and Video Manipulation?</vt:lpstr>
      <vt:lpstr>MFPlayer?</vt:lpstr>
      <vt:lpstr>The Logging Script?</vt:lpstr>
      <vt:lpstr>MFPlayer Demo</vt:lpstr>
      <vt:lpstr>Results?</vt:lpstr>
      <vt:lpstr>User Reactions to Prototype</vt:lpstr>
      <vt:lpstr>Schedule (From Gantt Chart)</vt:lpstr>
      <vt:lpstr>Funding and Resources</vt:lpstr>
      <vt:lpstr>Future Development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Schedule</dc:title>
  <dc:creator>Kellie Kercher</dc:creator>
  <cp:lastModifiedBy>CSRL</cp:lastModifiedBy>
  <cp:revision>200</cp:revision>
  <dcterms:created xsi:type="dcterms:W3CDTF">2011-11-28T01:43:14Z</dcterms:created>
  <dcterms:modified xsi:type="dcterms:W3CDTF">2012-04-04T23:43:24Z</dcterms:modified>
</cp:coreProperties>
</file>